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</p:sldMasterIdLst>
  <p:notesMasterIdLst>
    <p:notesMasterId r:id="rId29"/>
  </p:notesMasterIdLst>
  <p:sldIdLst>
    <p:sldId id="256" r:id="rId8"/>
    <p:sldId id="5441" r:id="rId9"/>
    <p:sldId id="5403" r:id="rId10"/>
    <p:sldId id="5407" r:id="rId11"/>
    <p:sldId id="5406" r:id="rId12"/>
    <p:sldId id="5405" r:id="rId13"/>
    <p:sldId id="5353" r:id="rId14"/>
    <p:sldId id="5235" r:id="rId15"/>
    <p:sldId id="5396" r:id="rId16"/>
    <p:sldId id="5395" r:id="rId17"/>
    <p:sldId id="5354" r:id="rId18"/>
    <p:sldId id="5355" r:id="rId19"/>
    <p:sldId id="5356" r:id="rId20"/>
    <p:sldId id="5399" r:id="rId21"/>
    <p:sldId id="5400" r:id="rId22"/>
    <p:sldId id="5401" r:id="rId23"/>
    <p:sldId id="5358" r:id="rId24"/>
    <p:sldId id="1466" r:id="rId25"/>
    <p:sldId id="5402" r:id="rId26"/>
    <p:sldId id="5360" r:id="rId27"/>
    <p:sldId id="525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9085-5465-4255-A51D-56EBA220C0EC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085F9-4082-4B94-9EDF-8974727D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1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E672D7-8E2D-4611-973D-F4591A707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0452B-E854-44CF-A3EA-A1AC8EDBDD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0452B-E854-44CF-A3EA-A1AC8EDBDD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0452B-E854-44CF-A3EA-A1AC8EDBDD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2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B23836-CE9B-4E85-A9CC-15B05C65CB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658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0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4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27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50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10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2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1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4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1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3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C8C9D6-0841-46EF-95C4-3AF0FD015557}" type="datetime12">
              <a:rPr lang="en-US" smtClean="0"/>
              <a:t>3:17 PM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2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C8660-D9FF-41EF-B58F-BE8563B68ACB}" type="datetime12">
              <a:rPr lang="en-US" smtClean="0"/>
              <a:t>3:17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457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CAD7C8-FA56-4E9F-999D-7C53865AD590}" type="datetime12">
              <a:rPr lang="en-US" smtClean="0"/>
              <a:t>3:17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4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6F6B9-41D8-4357-9970-34C41B0F80BA}" type="datetime12">
              <a:rPr lang="en-US" smtClean="0"/>
              <a:t>3:17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2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63B9F581-9177-42D8-8F98-C89B75645E39}" type="datetime12">
              <a:rPr lang="en-US" smtClean="0"/>
              <a:t>3:17 PM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36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45000-CD31-4C92-9514-655103BBC595}" type="datetime12">
              <a:rPr lang="en-US" smtClean="0"/>
              <a:t>3:17 PM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4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2F4B6-CDB2-48E0-99AF-107F2A588004}" type="datetime12">
              <a:rPr lang="en-US" smtClean="0"/>
              <a:t>3:17 PM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3988F-E78B-4A13-B6D9-DDFCE000D5E1}" type="datetime12">
              <a:rPr lang="en-US" smtClean="0"/>
              <a:t>3:17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45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01931A-3AAF-4668-981A-B94E869AA94F}" type="datetime12">
              <a:rPr lang="en-US" smtClean="0"/>
              <a:t>3:17 PM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6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7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71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7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3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05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476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25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478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3251" y="152401"/>
            <a:ext cx="6407149" cy="29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933" y="381001"/>
            <a:ext cx="96774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63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0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9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87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646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33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59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771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4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339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0" y="1905001"/>
            <a:ext cx="9939867" cy="1470025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US" sz="5200" kern="1200" dirty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4133" y="3962400"/>
            <a:ext cx="9939867" cy="1752600"/>
          </a:xfrm>
        </p:spPr>
        <p:txBody>
          <a:bodyPr>
            <a:normAutofit/>
          </a:bodyPr>
          <a:lstStyle>
            <a:lvl1pPr marL="0" indent="0" algn="ctr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391-3E82-3D46-9300-E6A9E384E111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AAA4-1D61-D540-9621-0A3406ED7FE0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3594" y="152400"/>
            <a:ext cx="6406807" cy="297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905" y="381001"/>
            <a:ext cx="9679364" cy="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64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4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6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6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457200"/>
            <a:ext cx="9956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00201"/>
            <a:ext cx="467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0400" y="1600201"/>
            <a:ext cx="4978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72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0104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0400" y="2220912"/>
            <a:ext cx="497840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21" y="1600200"/>
            <a:ext cx="4723980" cy="574675"/>
          </a:xfrm>
        </p:spPr>
        <p:txBody>
          <a:bodyPr anchor="b">
            <a:normAutofit/>
          </a:bodyPr>
          <a:lstStyle>
            <a:lvl1pPr marL="0" indent="0">
              <a:buNone/>
              <a:defRPr sz="1400" b="1" i="0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1981621" y="2220912"/>
            <a:ext cx="4723980" cy="3951288"/>
          </a:xfrm>
        </p:spPr>
        <p:txBody>
          <a:bodyPr/>
          <a:lstStyle>
            <a:lvl1pPr>
              <a:defRPr sz="2200"/>
            </a:lvl1pPr>
            <a:lvl2pPr marL="649224">
              <a:defRPr sz="2000"/>
            </a:lvl2pPr>
            <a:lvl3pPr marL="868680">
              <a:defRPr sz="1800" b="0" i="0" cap="none" spc="50" baseline="0">
                <a:latin typeface="Arial"/>
              </a:defRPr>
            </a:lvl3pPr>
            <a:lvl4pPr marL="1143000">
              <a:defRPr sz="1600"/>
            </a:lvl4pPr>
            <a:lvl5pPr marL="1417320">
              <a:defRPr sz="1200" cap="all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55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613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098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56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4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61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725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3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2900" indent="-342900">
              <a:buClr>
                <a:srgbClr val="FD6D08"/>
              </a:buClr>
              <a:buFont typeface="Wingdings" panose="05000000000000000000" pitchFamily="2" charset="2"/>
              <a:buChar char="§"/>
              <a:defRPr sz="2400"/>
            </a:lvl1pPr>
            <a:lvl2pPr marL="742950" indent="-285750">
              <a:buClr>
                <a:srgbClr val="FD6D08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D6D08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91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43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UT_logo_RGB.eps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4693920" y="4005072"/>
            <a:ext cx="2865120" cy="1517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2688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82946-7715-468F-AC80-CFFC64CF2178}" type="datetimeFigureOut">
              <a:rPr lang="zh-CN" altLang="en-US" smtClean="0"/>
              <a:t>2023/7/5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D62D0-8439-4610-8038-3443D82B4A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52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10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436-E58E-BB45-8446-3F1833EEE517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9D4FC-6C9F-D447-BEA6-8D5DBF0B0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7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273050"/>
            <a:ext cx="2690284" cy="1162050"/>
          </a:xfrm>
        </p:spPr>
        <p:txBody>
          <a:bodyPr anchor="b"/>
          <a:lstStyle>
            <a:lvl1pPr algn="r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1219200"/>
            <a:ext cx="7018867" cy="4913484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8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1435101"/>
            <a:ext cx="2844800" cy="4691063"/>
          </a:xfrm>
        </p:spPr>
        <p:txBody>
          <a:bodyPr>
            <a:normAutofit/>
          </a:bodyPr>
          <a:lstStyle>
            <a:lvl1pPr marL="0" indent="0" algn="r">
              <a:buNone/>
              <a:defRPr sz="1100" cap="all" spc="50" baseline="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995862"/>
            <a:ext cx="9042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30400" y="685800"/>
            <a:ext cx="9042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400" y="5592908"/>
            <a:ext cx="9042400" cy="731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412E3AAD-6B5C-4BCB-B21E-56129517F8E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25F0B017-2DA8-4D57-8582-11BD8E67C66D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39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30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3:17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71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30400" y="457200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0400" y="1752600"/>
            <a:ext cx="10058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6D3C8660-D9FF-41EF-B58F-BE8563B68ACB}" type="datetime12">
              <a:rPr lang="en-US" smtClean="0"/>
              <a:t>3:17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33333">
                    <a:tint val="75000"/>
                  </a:srgbClr>
                </a:solidFill>
                <a:latin typeface="Georgia"/>
              </a:defRPr>
            </a:lvl1pPr>
          </a:lstStyle>
          <a:p>
            <a:fld id="{B0C0E2E2-1D95-49AF-904B-EF681E633E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698750"/>
            <a:ext cx="134196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1033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4568" y="220663"/>
            <a:ext cx="508423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6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rgbClr val="666666"/>
          </a:solidFill>
          <a:latin typeface="Georgia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666666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79646"/>
        </a:buClr>
        <a:buFont typeface="Wingdings" pitchFamily="2" charset="2"/>
        <a:buChar char="§"/>
        <a:defRPr sz="3200" kern="1200">
          <a:solidFill>
            <a:srgbClr val="474747"/>
          </a:solidFill>
          <a:latin typeface="Georgia"/>
          <a:ea typeface="+mn-ea"/>
          <a:cs typeface="+mn-cs"/>
        </a:defRPr>
      </a:lvl1pPr>
      <a:lvl2pPr marL="64770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474747"/>
          </a:solidFill>
          <a:latin typeface="Georgia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74747"/>
          </a:solidFill>
          <a:latin typeface="Georgia"/>
          <a:ea typeface="+mn-ea"/>
          <a:cs typeface="+mn-cs"/>
        </a:defRPr>
      </a:lvl3pPr>
      <a:lvl4pPr marL="1233488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74747"/>
          </a:solidFill>
          <a:latin typeface="Georgia"/>
          <a:ea typeface="+mn-ea"/>
          <a:cs typeface="+mn-cs"/>
        </a:defRPr>
      </a:lvl4pPr>
      <a:lvl5pPr marL="1508125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74747"/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0" y="4572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752600"/>
            <a:ext cx="10058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4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193A570-A0F6-414C-A085-3DC4201214E6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7/5/2023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784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AB6CAF46-C7E1-44DA-81B5-1D98FDDF68FB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333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99334"/>
            <a:ext cx="1342908" cy="3853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016000" cy="685800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eorgia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299" y="221108"/>
            <a:ext cx="5084501" cy="2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tx1">
              <a:lumMod val="75000"/>
              <a:lumOff val="25000"/>
            </a:schemeClr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32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1pPr>
      <a:lvl2pPr marL="649224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3pPr>
      <a:lvl4pPr marL="123444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4pPr>
      <a:lvl5pPr marL="150876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90000"/>
              <a:lumOff val="10000"/>
            </a:schemeClr>
          </a:solidFill>
          <a:latin typeface="Georgi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398" y="6441968"/>
            <a:ext cx="1880492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6D08"/>
        </a:buClr>
        <a:buFont typeface="Wingdings" panose="05000000000000000000" pitchFamily="2" charset="2"/>
        <a:buChar char="§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004.11817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366" y="1905001"/>
            <a:ext cx="11740551" cy="1470025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</a:rPr>
              <a:t>Gaussian Processes and Bayesian Optimization for Automated Experiment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972" y="3967272"/>
            <a:ext cx="9727095" cy="1074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Sergei V. Kalinin</a:t>
            </a:r>
          </a:p>
        </p:txBody>
      </p:sp>
    </p:spTree>
    <p:extLst>
      <p:ext uri="{BB962C8B-B14F-4D97-AF65-F5344CB8AC3E}">
        <p14:creationId xmlns:p14="http://schemas.microsoft.com/office/powerpoint/2010/main" val="20081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059-ADD5-A059-81EE-51900841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63" y="0"/>
            <a:ext cx="11185236" cy="5394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we know if we do not know anything?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DF1C5A-CB37-67E1-105F-ACBD5AF05363}"/>
              </a:ext>
            </a:extLst>
          </p:cNvPr>
          <p:cNvCxnSpPr/>
          <p:nvPr/>
        </p:nvCxnSpPr>
        <p:spPr>
          <a:xfrm>
            <a:off x="2227152" y="5567881"/>
            <a:ext cx="738762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CD3735-49A6-B2F3-B65D-820EDCCB0C81}"/>
              </a:ext>
            </a:extLst>
          </p:cNvPr>
          <p:cNvCxnSpPr>
            <a:cxnSpLocks/>
          </p:cNvCxnSpPr>
          <p:nvPr/>
        </p:nvCxnSpPr>
        <p:spPr>
          <a:xfrm flipV="1">
            <a:off x="2379552" y="2475345"/>
            <a:ext cx="0" cy="324493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F6E3C3-506F-675D-BBFF-21E1510049C3}"/>
              </a:ext>
            </a:extLst>
          </p:cNvPr>
          <p:cNvSpPr/>
          <p:nvPr/>
        </p:nvSpPr>
        <p:spPr>
          <a:xfrm>
            <a:off x="2531953" y="3241141"/>
            <a:ext cx="6741356" cy="1560945"/>
          </a:xfrm>
          <a:custGeom>
            <a:avLst/>
            <a:gdLst>
              <a:gd name="connsiteX0" fmla="*/ 0 w 5523357"/>
              <a:gd name="connsiteY0" fmla="*/ 1616363 h 3397098"/>
              <a:gd name="connsiteX1" fmla="*/ 138545 w 5523357"/>
              <a:gd name="connsiteY1" fmla="*/ 849745 h 3397098"/>
              <a:gd name="connsiteX2" fmla="*/ 212436 w 5523357"/>
              <a:gd name="connsiteY2" fmla="*/ 203200 h 3397098"/>
              <a:gd name="connsiteX3" fmla="*/ 230909 w 5523357"/>
              <a:gd name="connsiteY3" fmla="*/ 609600 h 3397098"/>
              <a:gd name="connsiteX4" fmla="*/ 249382 w 5523357"/>
              <a:gd name="connsiteY4" fmla="*/ 637309 h 3397098"/>
              <a:gd name="connsiteX5" fmla="*/ 286327 w 5523357"/>
              <a:gd name="connsiteY5" fmla="*/ 858981 h 3397098"/>
              <a:gd name="connsiteX6" fmla="*/ 295563 w 5523357"/>
              <a:gd name="connsiteY6" fmla="*/ 988291 h 3397098"/>
              <a:gd name="connsiteX7" fmla="*/ 304800 w 5523357"/>
              <a:gd name="connsiteY7" fmla="*/ 1524000 h 3397098"/>
              <a:gd name="connsiteX8" fmla="*/ 341745 w 5523357"/>
              <a:gd name="connsiteY8" fmla="*/ 1394691 h 3397098"/>
              <a:gd name="connsiteX9" fmla="*/ 471054 w 5523357"/>
              <a:gd name="connsiteY9" fmla="*/ 729672 h 3397098"/>
              <a:gd name="connsiteX10" fmla="*/ 535709 w 5523357"/>
              <a:gd name="connsiteY10" fmla="*/ 803563 h 3397098"/>
              <a:gd name="connsiteX11" fmla="*/ 609600 w 5523357"/>
              <a:gd name="connsiteY11" fmla="*/ 1219200 h 3397098"/>
              <a:gd name="connsiteX12" fmla="*/ 711200 w 5523357"/>
              <a:gd name="connsiteY12" fmla="*/ 1644072 h 3397098"/>
              <a:gd name="connsiteX13" fmla="*/ 794327 w 5523357"/>
              <a:gd name="connsiteY13" fmla="*/ 1930400 h 3397098"/>
              <a:gd name="connsiteX14" fmla="*/ 932872 w 5523357"/>
              <a:gd name="connsiteY14" fmla="*/ 2752436 h 3397098"/>
              <a:gd name="connsiteX15" fmla="*/ 942109 w 5523357"/>
              <a:gd name="connsiteY15" fmla="*/ 2835563 h 3397098"/>
              <a:gd name="connsiteX16" fmla="*/ 969818 w 5523357"/>
              <a:gd name="connsiteY16" fmla="*/ 2927927 h 3397098"/>
              <a:gd name="connsiteX17" fmla="*/ 1089891 w 5523357"/>
              <a:gd name="connsiteY17" fmla="*/ 2392218 h 3397098"/>
              <a:gd name="connsiteX18" fmla="*/ 1468582 w 5523357"/>
              <a:gd name="connsiteY18" fmla="*/ 960581 h 3397098"/>
              <a:gd name="connsiteX19" fmla="*/ 1597891 w 5523357"/>
              <a:gd name="connsiteY19" fmla="*/ 1394691 h 3397098"/>
              <a:gd name="connsiteX20" fmla="*/ 1699491 w 5523357"/>
              <a:gd name="connsiteY20" fmla="*/ 1662545 h 3397098"/>
              <a:gd name="connsiteX21" fmla="*/ 1921163 w 5523357"/>
              <a:gd name="connsiteY21" fmla="*/ 1200727 h 3397098"/>
              <a:gd name="connsiteX22" fmla="*/ 2068945 w 5523357"/>
              <a:gd name="connsiteY22" fmla="*/ 932872 h 3397098"/>
              <a:gd name="connsiteX23" fmla="*/ 2152072 w 5523357"/>
              <a:gd name="connsiteY23" fmla="*/ 1256145 h 3397098"/>
              <a:gd name="connsiteX24" fmla="*/ 2235200 w 5523357"/>
              <a:gd name="connsiteY24" fmla="*/ 1542472 h 3397098"/>
              <a:gd name="connsiteX25" fmla="*/ 2724727 w 5523357"/>
              <a:gd name="connsiteY25" fmla="*/ 314036 h 3397098"/>
              <a:gd name="connsiteX26" fmla="*/ 2807854 w 5523357"/>
              <a:gd name="connsiteY26" fmla="*/ 46181 h 3397098"/>
              <a:gd name="connsiteX27" fmla="*/ 2826327 w 5523357"/>
              <a:gd name="connsiteY27" fmla="*/ 0 h 3397098"/>
              <a:gd name="connsiteX28" fmla="*/ 2964872 w 5523357"/>
              <a:gd name="connsiteY28" fmla="*/ 517236 h 3397098"/>
              <a:gd name="connsiteX29" fmla="*/ 3325091 w 5523357"/>
              <a:gd name="connsiteY29" fmla="*/ 2466109 h 3397098"/>
              <a:gd name="connsiteX30" fmla="*/ 3509818 w 5523357"/>
              <a:gd name="connsiteY30" fmla="*/ 3094181 h 3397098"/>
              <a:gd name="connsiteX31" fmla="*/ 3546763 w 5523357"/>
              <a:gd name="connsiteY31" fmla="*/ 3389745 h 3397098"/>
              <a:gd name="connsiteX32" fmla="*/ 3537527 w 5523357"/>
              <a:gd name="connsiteY32" fmla="*/ 3278909 h 3397098"/>
              <a:gd name="connsiteX33" fmla="*/ 3648363 w 5523357"/>
              <a:gd name="connsiteY33" fmla="*/ 1681018 h 3397098"/>
              <a:gd name="connsiteX34" fmla="*/ 3676072 w 5523357"/>
              <a:gd name="connsiteY34" fmla="*/ 1828800 h 3397098"/>
              <a:gd name="connsiteX35" fmla="*/ 3685309 w 5523357"/>
              <a:gd name="connsiteY35" fmla="*/ 1902691 h 3397098"/>
              <a:gd name="connsiteX36" fmla="*/ 4045527 w 5523357"/>
              <a:gd name="connsiteY36" fmla="*/ 1422400 h 3397098"/>
              <a:gd name="connsiteX37" fmla="*/ 4294909 w 5523357"/>
              <a:gd name="connsiteY37" fmla="*/ 858981 h 3397098"/>
              <a:gd name="connsiteX38" fmla="*/ 4414982 w 5523357"/>
              <a:gd name="connsiteY38" fmla="*/ 581891 h 3397098"/>
              <a:gd name="connsiteX39" fmla="*/ 4719782 w 5523357"/>
              <a:gd name="connsiteY39" fmla="*/ 1477818 h 3397098"/>
              <a:gd name="connsiteX40" fmla="*/ 5080000 w 5523357"/>
              <a:gd name="connsiteY40" fmla="*/ 2715491 h 3397098"/>
              <a:gd name="connsiteX41" fmla="*/ 5172363 w 5523357"/>
              <a:gd name="connsiteY41" fmla="*/ 2189018 h 3397098"/>
              <a:gd name="connsiteX42" fmla="*/ 5227782 w 5523357"/>
              <a:gd name="connsiteY42" fmla="*/ 1681018 h 3397098"/>
              <a:gd name="connsiteX43" fmla="*/ 5375563 w 5523357"/>
              <a:gd name="connsiteY43" fmla="*/ 840509 h 3397098"/>
              <a:gd name="connsiteX44" fmla="*/ 5440218 w 5523357"/>
              <a:gd name="connsiteY44" fmla="*/ 1108363 h 3397098"/>
              <a:gd name="connsiteX45" fmla="*/ 5523345 w 5523357"/>
              <a:gd name="connsiteY45" fmla="*/ 1376218 h 339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23357" h="3397098">
                <a:moveTo>
                  <a:pt x="0" y="1616363"/>
                </a:moveTo>
                <a:cubicBezTo>
                  <a:pt x="106960" y="1348951"/>
                  <a:pt x="44036" y="1515808"/>
                  <a:pt x="138545" y="849745"/>
                </a:cubicBezTo>
                <a:cubicBezTo>
                  <a:pt x="169019" y="634978"/>
                  <a:pt x="187806" y="418715"/>
                  <a:pt x="212436" y="203200"/>
                </a:cubicBezTo>
                <a:cubicBezTo>
                  <a:pt x="218594" y="338667"/>
                  <a:pt x="219409" y="474482"/>
                  <a:pt x="230909" y="609600"/>
                </a:cubicBezTo>
                <a:cubicBezTo>
                  <a:pt x="231850" y="620661"/>
                  <a:pt x="247557" y="626359"/>
                  <a:pt x="249382" y="637309"/>
                </a:cubicBezTo>
                <a:cubicBezTo>
                  <a:pt x="288432" y="871610"/>
                  <a:pt x="228490" y="772227"/>
                  <a:pt x="286327" y="858981"/>
                </a:cubicBezTo>
                <a:cubicBezTo>
                  <a:pt x="289406" y="902084"/>
                  <a:pt x="294363" y="945095"/>
                  <a:pt x="295563" y="988291"/>
                </a:cubicBezTo>
                <a:cubicBezTo>
                  <a:pt x="300522" y="1166818"/>
                  <a:pt x="284635" y="1346546"/>
                  <a:pt x="304800" y="1524000"/>
                </a:cubicBezTo>
                <a:cubicBezTo>
                  <a:pt x="309862" y="1568541"/>
                  <a:pt x="334289" y="1438894"/>
                  <a:pt x="341745" y="1394691"/>
                </a:cubicBezTo>
                <a:cubicBezTo>
                  <a:pt x="454057" y="728841"/>
                  <a:pt x="261112" y="887130"/>
                  <a:pt x="471054" y="729672"/>
                </a:cubicBezTo>
                <a:cubicBezTo>
                  <a:pt x="498018" y="635299"/>
                  <a:pt x="493043" y="606642"/>
                  <a:pt x="535709" y="803563"/>
                </a:cubicBezTo>
                <a:cubicBezTo>
                  <a:pt x="565507" y="941090"/>
                  <a:pt x="580840" y="1081452"/>
                  <a:pt x="609600" y="1219200"/>
                </a:cubicBezTo>
                <a:cubicBezTo>
                  <a:pt x="639362" y="1361743"/>
                  <a:pt x="674255" y="1503220"/>
                  <a:pt x="711200" y="1644072"/>
                </a:cubicBezTo>
                <a:cubicBezTo>
                  <a:pt x="757324" y="1819921"/>
                  <a:pt x="762384" y="1746727"/>
                  <a:pt x="794327" y="1930400"/>
                </a:cubicBezTo>
                <a:cubicBezTo>
                  <a:pt x="959844" y="2882129"/>
                  <a:pt x="843526" y="2365269"/>
                  <a:pt x="932872" y="2752436"/>
                </a:cubicBezTo>
                <a:cubicBezTo>
                  <a:pt x="935951" y="2780145"/>
                  <a:pt x="936365" y="2808281"/>
                  <a:pt x="942109" y="2835563"/>
                </a:cubicBezTo>
                <a:cubicBezTo>
                  <a:pt x="948731" y="2867017"/>
                  <a:pt x="959653" y="2958421"/>
                  <a:pt x="969818" y="2927927"/>
                </a:cubicBezTo>
                <a:cubicBezTo>
                  <a:pt x="1027688" y="2754318"/>
                  <a:pt x="1044368" y="2569466"/>
                  <a:pt x="1089891" y="2392218"/>
                </a:cubicBezTo>
                <a:cubicBezTo>
                  <a:pt x="1616533" y="341675"/>
                  <a:pt x="1268661" y="1817380"/>
                  <a:pt x="1468582" y="960581"/>
                </a:cubicBezTo>
                <a:cubicBezTo>
                  <a:pt x="1511685" y="1105284"/>
                  <a:pt x="1546292" y="1252795"/>
                  <a:pt x="1597891" y="1394691"/>
                </a:cubicBezTo>
                <a:cubicBezTo>
                  <a:pt x="1679795" y="1619926"/>
                  <a:pt x="1643391" y="1531646"/>
                  <a:pt x="1699491" y="1662545"/>
                </a:cubicBezTo>
                <a:cubicBezTo>
                  <a:pt x="1773382" y="1508606"/>
                  <a:pt x="1844029" y="1353067"/>
                  <a:pt x="1921163" y="1200727"/>
                </a:cubicBezTo>
                <a:cubicBezTo>
                  <a:pt x="1967227" y="1109751"/>
                  <a:pt x="1969788" y="909074"/>
                  <a:pt x="2068945" y="932872"/>
                </a:cubicBezTo>
                <a:cubicBezTo>
                  <a:pt x="2177136" y="958838"/>
                  <a:pt x="2122797" y="1148802"/>
                  <a:pt x="2152072" y="1256145"/>
                </a:cubicBezTo>
                <a:cubicBezTo>
                  <a:pt x="2178222" y="1352026"/>
                  <a:pt x="2207491" y="1447030"/>
                  <a:pt x="2235200" y="1542472"/>
                </a:cubicBezTo>
                <a:cubicBezTo>
                  <a:pt x="2315962" y="2148216"/>
                  <a:pt x="2253017" y="1833999"/>
                  <a:pt x="2724727" y="314036"/>
                </a:cubicBezTo>
                <a:cubicBezTo>
                  <a:pt x="2752436" y="224751"/>
                  <a:pt x="2779077" y="135128"/>
                  <a:pt x="2807854" y="46181"/>
                </a:cubicBezTo>
                <a:cubicBezTo>
                  <a:pt x="2812958" y="30406"/>
                  <a:pt x="2820169" y="15394"/>
                  <a:pt x="2826327" y="0"/>
                </a:cubicBezTo>
                <a:cubicBezTo>
                  <a:pt x="2872509" y="172412"/>
                  <a:pt x="2929032" y="342381"/>
                  <a:pt x="2964872" y="517236"/>
                </a:cubicBezTo>
                <a:cubicBezTo>
                  <a:pt x="3200198" y="1665341"/>
                  <a:pt x="3054345" y="1317090"/>
                  <a:pt x="3325091" y="2466109"/>
                </a:cubicBezTo>
                <a:cubicBezTo>
                  <a:pt x="3375141" y="2678517"/>
                  <a:pt x="3448242" y="2884824"/>
                  <a:pt x="3509818" y="3094181"/>
                </a:cubicBezTo>
                <a:cubicBezTo>
                  <a:pt x="3522133" y="3192702"/>
                  <a:pt x="3532035" y="3291555"/>
                  <a:pt x="3546763" y="3389745"/>
                </a:cubicBezTo>
                <a:cubicBezTo>
                  <a:pt x="3552262" y="3426408"/>
                  <a:pt x="3536065" y="3315954"/>
                  <a:pt x="3537527" y="3278909"/>
                </a:cubicBezTo>
                <a:cubicBezTo>
                  <a:pt x="3587446" y="2014316"/>
                  <a:pt x="3542262" y="2381294"/>
                  <a:pt x="3648363" y="1681018"/>
                </a:cubicBezTo>
                <a:cubicBezTo>
                  <a:pt x="3657599" y="1730279"/>
                  <a:pt x="3667832" y="1779363"/>
                  <a:pt x="3676072" y="1828800"/>
                </a:cubicBezTo>
                <a:cubicBezTo>
                  <a:pt x="3680153" y="1853284"/>
                  <a:pt x="3668612" y="1921058"/>
                  <a:pt x="3685309" y="1902691"/>
                </a:cubicBezTo>
                <a:cubicBezTo>
                  <a:pt x="3819925" y="1754613"/>
                  <a:pt x="4045527" y="1422400"/>
                  <a:pt x="4045527" y="1422400"/>
                </a:cubicBezTo>
                <a:cubicBezTo>
                  <a:pt x="4076538" y="1763530"/>
                  <a:pt x="4040180" y="1522618"/>
                  <a:pt x="4294909" y="858981"/>
                </a:cubicBezTo>
                <a:cubicBezTo>
                  <a:pt x="4513066" y="290624"/>
                  <a:pt x="4365914" y="729086"/>
                  <a:pt x="4414982" y="581891"/>
                </a:cubicBezTo>
                <a:cubicBezTo>
                  <a:pt x="4516582" y="880533"/>
                  <a:pt x="4631667" y="1174923"/>
                  <a:pt x="4719782" y="1477818"/>
                </a:cubicBezTo>
                <a:cubicBezTo>
                  <a:pt x="5092585" y="2759330"/>
                  <a:pt x="4768233" y="2286812"/>
                  <a:pt x="5080000" y="2715491"/>
                </a:cubicBezTo>
                <a:cubicBezTo>
                  <a:pt x="5110788" y="2540000"/>
                  <a:pt x="5147166" y="2365398"/>
                  <a:pt x="5172363" y="2189018"/>
                </a:cubicBezTo>
                <a:cubicBezTo>
                  <a:pt x="5196452" y="2020392"/>
                  <a:pt x="5202999" y="1849543"/>
                  <a:pt x="5227782" y="1681018"/>
                </a:cubicBezTo>
                <a:cubicBezTo>
                  <a:pt x="5286555" y="1281362"/>
                  <a:pt x="5316874" y="1133965"/>
                  <a:pt x="5375563" y="840509"/>
                </a:cubicBezTo>
                <a:cubicBezTo>
                  <a:pt x="5397115" y="929794"/>
                  <a:pt x="5414562" y="1020170"/>
                  <a:pt x="5440218" y="1108363"/>
                </a:cubicBezTo>
                <a:cubicBezTo>
                  <a:pt x="5526366" y="1404497"/>
                  <a:pt x="5523345" y="1258647"/>
                  <a:pt x="5523345" y="13762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54FD-2D78-4C9C-8B51-FF9D5542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2" y="0"/>
            <a:ext cx="11174898" cy="65279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000" dirty="0"/>
              <a:t>Gaussian Process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7102" y="673294"/>
            <a:ext cx="1089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Covariance matrix determines what type of functions we will allow.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/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blipFill>
                <a:blip r:embed="rId3"/>
                <a:stretch>
                  <a:fillRect t="-2439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0A2BA12D-8545-7646-8171-AFC4E035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407395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7102" y="715355"/>
            <a:ext cx="1089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Covariance matrix determines what type of functions we will allow.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/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blipFill>
                <a:blip r:embed="rId3"/>
                <a:stretch>
                  <a:fillRect t="-2439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0A2BA12D-8545-7646-8171-AFC4E035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397121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87C1562-4BA5-5C45-9DAB-CA6BC714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397121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93E9D1-268D-4A43-AF00-78E296C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2" y="0"/>
            <a:ext cx="11174898" cy="65279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000" dirty="0"/>
              <a:t>Gaussian Process Regression</a:t>
            </a:r>
          </a:p>
        </p:txBody>
      </p:sp>
    </p:spTree>
    <p:extLst>
      <p:ext uri="{BB962C8B-B14F-4D97-AF65-F5344CB8AC3E}">
        <p14:creationId xmlns:p14="http://schemas.microsoft.com/office/powerpoint/2010/main" val="1894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7102" y="683568"/>
            <a:ext cx="10898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marR="0" lvl="0" indent="-285664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Covariance matrix (kernel) determines what type of functions we will allow.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/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3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399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399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kumimoji="0" lang="en-US" sz="2399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3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2399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399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BBE99B-972C-0B47-BAFA-9949DF79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52" y="1367221"/>
                <a:ext cx="4150889" cy="746357"/>
              </a:xfrm>
              <a:prstGeom prst="rect">
                <a:avLst/>
              </a:prstGeom>
              <a:blipFill>
                <a:blip r:embed="rId3"/>
                <a:stretch>
                  <a:fillRect t="-2439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0A2BA12D-8545-7646-8171-AFC4E035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397121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87C1562-4BA5-5C45-9DAB-CA6BC714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397121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897853D-2F90-3849-93C9-E467F22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63" y="2397121"/>
            <a:ext cx="9281282" cy="3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CCCAA-02E8-C041-9400-590EA88A2A7D}"/>
              </a:ext>
            </a:extLst>
          </p:cNvPr>
          <p:cNvSpPr txBox="1"/>
          <p:nvPr/>
        </p:nvSpPr>
        <p:spPr>
          <a:xfrm>
            <a:off x="1672403" y="5927493"/>
            <a:ext cx="939638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L controls the length scale – sort of how far points should be to make them independent of each other.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E2DA61-14D9-35C4-F1E3-329D7842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2" y="0"/>
            <a:ext cx="11174898" cy="65279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000" dirty="0"/>
              <a:t>Gaussian Process Regression</a:t>
            </a:r>
          </a:p>
        </p:txBody>
      </p:sp>
    </p:spTree>
    <p:extLst>
      <p:ext uri="{BB962C8B-B14F-4D97-AF65-F5344CB8AC3E}">
        <p14:creationId xmlns:p14="http://schemas.microsoft.com/office/powerpoint/2010/main" val="113249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2DF-74C7-C7F9-DAAF-BEB2E062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65" y="0"/>
            <a:ext cx="11185236" cy="487698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What have we learned from Part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FE3EA-C25C-5D18-82D7-F392911C9CA6}"/>
              </a:ext>
            </a:extLst>
          </p:cNvPr>
          <p:cNvSpPr txBox="1"/>
          <p:nvPr/>
        </p:nvSpPr>
        <p:spPr>
          <a:xfrm>
            <a:off x="1389024" y="1120676"/>
            <a:ext cx="62287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Gaussian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Kernel and kernel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Kernel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Noise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Posteriors</a:t>
            </a:r>
          </a:p>
        </p:txBody>
      </p:sp>
    </p:spTree>
    <p:extLst>
      <p:ext uri="{BB962C8B-B14F-4D97-AF65-F5344CB8AC3E}">
        <p14:creationId xmlns:p14="http://schemas.microsoft.com/office/powerpoint/2010/main" val="77127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6653-EF78-F8A7-6AD5-578733403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1" y="1070503"/>
            <a:ext cx="11372771" cy="4047778"/>
          </a:xfrm>
        </p:spPr>
        <p:txBody>
          <a:bodyPr/>
          <a:lstStyle/>
          <a:p>
            <a:r>
              <a:rPr lang="en-US" dirty="0"/>
              <a:t>Bayesian Optimization</a:t>
            </a:r>
          </a:p>
          <a:p>
            <a:r>
              <a:rPr lang="en-US" dirty="0"/>
              <a:t>Bayesian Optimization based on Gaussian Process</a:t>
            </a:r>
          </a:p>
          <a:p>
            <a:r>
              <a:rPr lang="en-US" dirty="0"/>
              <a:t>Acquisition Functions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D13791-D21D-1D77-97AD-6EC18A50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0"/>
            <a:ext cx="11176000" cy="487698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What will we learn in part 2:</a:t>
            </a:r>
          </a:p>
        </p:txBody>
      </p:sp>
    </p:spTree>
    <p:extLst>
      <p:ext uri="{BB962C8B-B14F-4D97-AF65-F5344CB8AC3E}">
        <p14:creationId xmlns:p14="http://schemas.microsoft.com/office/powerpoint/2010/main" val="95677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226344-F6FD-4AC0-B197-9EF9F73D7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5"/>
          <a:stretch/>
        </p:blipFill>
        <p:spPr bwMode="auto">
          <a:xfrm>
            <a:off x="2346435" y="426905"/>
            <a:ext cx="7499130" cy="622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0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4A7B-86DD-495C-BD5D-919357B7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79" y="0"/>
            <a:ext cx="11430000" cy="539496"/>
          </a:xfrm>
        </p:spPr>
        <p:txBody>
          <a:bodyPr/>
          <a:lstStyle/>
          <a:p>
            <a:r>
              <a:rPr lang="en-US" sz="3000" dirty="0"/>
              <a:t>Bayesian Optimization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12E5CE-0F2E-0D40-B9C1-6E01507D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79" y="783368"/>
            <a:ext cx="6583472" cy="4812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B9EF2F-602D-425B-86A4-0964C44AB8B5}"/>
              </a:ext>
            </a:extLst>
          </p:cNvPr>
          <p:cNvSpPr txBox="1"/>
          <p:nvPr/>
        </p:nvSpPr>
        <p:spPr>
          <a:xfrm>
            <a:off x="1732519" y="5596224"/>
            <a:ext cx="5339730" cy="117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N. de Freitas et al., Taking the Human Out of the Loop: A Review of Bayesian Optimization , </a:t>
            </a:r>
            <a:r>
              <a:rPr kumimoji="0" lang="en-US" sz="1799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Proceedings of the IEEE </a:t>
            </a: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104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, 148 (2015)</a:t>
            </a:r>
          </a:p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34BBD-1A81-4269-99D5-17D5A242AE6F}"/>
              </a:ext>
            </a:extLst>
          </p:cNvPr>
          <p:cNvSpPr txBox="1"/>
          <p:nvPr/>
        </p:nvSpPr>
        <p:spPr>
          <a:xfrm>
            <a:off x="7416800" y="992108"/>
            <a:ext cx="447067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marR="0" lvl="0" indent="-285664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We have some measurements in space X, and we want to maximize some property f(X). </a:t>
            </a:r>
          </a:p>
          <a:p>
            <a:pPr marL="285664" marR="0" lvl="0" indent="-285664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charset="0"/>
            </a:endParaRPr>
          </a:p>
          <a:p>
            <a:pPr marL="285664" marR="0" lvl="0" indent="-285664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How can we decide what point to measure next to best maximize f?</a:t>
            </a:r>
          </a:p>
          <a:p>
            <a:pPr marL="285664" marR="0" lvl="0" indent="-285664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charset="0"/>
            </a:endParaRPr>
          </a:p>
          <a:p>
            <a:pPr marL="285664" marR="0" lvl="0" indent="-285664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We need to balance the exploration of the space with exploitation of regions near we have already know</a:t>
            </a:r>
          </a:p>
        </p:txBody>
      </p:sp>
    </p:spTree>
    <p:extLst>
      <p:ext uri="{BB962C8B-B14F-4D97-AF65-F5344CB8AC3E}">
        <p14:creationId xmlns:p14="http://schemas.microsoft.com/office/powerpoint/2010/main" val="20460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4A7B-86DD-495C-BD5D-919357B7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45" y="19045"/>
            <a:ext cx="11176755" cy="539496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Acquisition Functions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002A314-28AE-E647-99ED-0CB14F45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35" y="1749950"/>
            <a:ext cx="6058856" cy="45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9CA2B-7756-614A-BC88-9B1B3C04A16D}"/>
              </a:ext>
            </a:extLst>
          </p:cNvPr>
          <p:cNvSpPr txBox="1"/>
          <p:nvPr/>
        </p:nvSpPr>
        <p:spPr>
          <a:xfrm>
            <a:off x="1178888" y="882246"/>
            <a:ext cx="5548750" cy="867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Probability of Improvement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Acquisition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544AA-A261-BB41-9137-A13997B82FE2}"/>
              </a:ext>
            </a:extLst>
          </p:cNvPr>
          <p:cNvSpPr txBox="1"/>
          <p:nvPr/>
        </p:nvSpPr>
        <p:spPr>
          <a:xfrm>
            <a:off x="7172233" y="225046"/>
            <a:ext cx="4733582" cy="574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Upper confidence bound: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simplest possible - just take the upper confidence bound from the prediction</a:t>
            </a: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charset="0"/>
            </a:endParaRP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Probability of Improvement: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Integral from current functional maximum to upper limit of distribution as test point</a:t>
            </a: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charset="0"/>
            </a:endParaRP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Expected Improvement: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Instead of probability of improvement, we want to maximize the expected increase in the function value</a:t>
            </a: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charset="0"/>
            </a:endParaRPr>
          </a:p>
          <a:p>
            <a:pPr marL="342797" marR="0" lvl="0" indent="-342797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charset="0"/>
              </a:rPr>
              <a:t>There are (always) more…</a:t>
            </a:r>
          </a:p>
        </p:txBody>
      </p:sp>
    </p:spTree>
    <p:extLst>
      <p:ext uri="{BB962C8B-B14F-4D97-AF65-F5344CB8AC3E}">
        <p14:creationId xmlns:p14="http://schemas.microsoft.com/office/powerpoint/2010/main" val="211164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FB2E6F-DF4C-4602-50F3-3AE1D081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1" t="8185" r="27674" b="14587"/>
          <a:stretch/>
        </p:blipFill>
        <p:spPr>
          <a:xfrm>
            <a:off x="1021420" y="172016"/>
            <a:ext cx="6781046" cy="6712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D3A9D-5216-781A-C7C5-E7D7A101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83" y="0"/>
            <a:ext cx="4950734" cy="32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1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FFE93E7-EE51-C760-F1E8-00174FE00D80}"/>
              </a:ext>
            </a:extLst>
          </p:cNvPr>
          <p:cNvSpPr txBox="1"/>
          <p:nvPr/>
        </p:nvSpPr>
        <p:spPr>
          <a:xfrm>
            <a:off x="928023" y="5583069"/>
            <a:ext cx="5611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Workflow: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ideation, orchestration, implementation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Domain specific language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Dynamic planning: latencies and costs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Reward and value functions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A70B1C-46F6-5B62-88B1-49C9F822DBF8}"/>
              </a:ext>
            </a:extLst>
          </p:cNvPr>
          <p:cNvSpPr txBox="1"/>
          <p:nvPr/>
        </p:nvSpPr>
        <p:spPr>
          <a:xfrm>
            <a:off x="6473109" y="5583068"/>
            <a:ext cx="6417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rial" charset="0"/>
                <a:cs typeface="Arial" charset="0"/>
              </a:rPr>
              <a:t>D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esigned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in academia and adopted by industry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Are they optimal?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Can we design them better?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Can they be changed dynamically?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A89CC6-02EB-713D-8A13-9DEE5FD8B490}"/>
              </a:ext>
            </a:extLst>
          </p:cNvPr>
          <p:cNvSpPr txBox="1">
            <a:spLocks/>
          </p:cNvSpPr>
          <p:nvPr/>
        </p:nvSpPr>
        <p:spPr>
          <a:xfrm>
            <a:off x="1022957" y="-7892"/>
            <a:ext cx="11169043" cy="48462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666666"/>
                </a:solidFill>
                <a:latin typeface="Georgia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666666"/>
                </a:solidFill>
                <a:latin typeface="Georgia" pitchFamily="18" charset="0"/>
              </a:defRPr>
            </a:lvl9pPr>
          </a:lstStyle>
          <a:p>
            <a:r>
              <a:rPr lang="en-US" sz="3000" dirty="0"/>
              <a:t>What is A Workflow?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45F587-1F8B-C804-17A8-0D9143A01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81" y="724691"/>
            <a:ext cx="9601431" cy="47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A7FA3E-5947-ED4B-9F3E-95294944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91" y="648772"/>
            <a:ext cx="5175759" cy="5330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4A7B-86DD-495C-BD5D-919357B7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04" y="0"/>
            <a:ext cx="11427023" cy="507831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The basics: Bayesian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FFC59-1158-1B4E-A163-8029A9518D0C}"/>
              </a:ext>
            </a:extLst>
          </p:cNvPr>
          <p:cNvSpPr txBox="1"/>
          <p:nvPr/>
        </p:nvSpPr>
        <p:spPr>
          <a:xfrm>
            <a:off x="2096121" y="6133131"/>
            <a:ext cx="8453108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N. de Freitas et al., Taking the Human Out of the Loop: A Review of Bayesian Optimization , </a:t>
            </a:r>
            <a:r>
              <a:rPr kumimoji="0" lang="en-US" sz="179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Proceedings of the IEEE </a:t>
            </a:r>
            <a:r>
              <a:rPr kumimoji="0" lang="en-US" sz="179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104</a:t>
            </a: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, 148 (2015)</a:t>
            </a:r>
          </a:p>
          <a:p>
            <a:pPr marL="0" marR="0" lvl="0" indent="0" algn="l" defTabSz="9138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389190-EEF4-4451-B00E-446824C8646C}"/>
              </a:ext>
            </a:extLst>
          </p:cNvPr>
          <p:cNvGrpSpPr/>
          <p:nvPr/>
        </p:nvGrpSpPr>
        <p:grpSpPr>
          <a:xfrm>
            <a:off x="7631229" y="1250072"/>
            <a:ext cx="3797383" cy="4729473"/>
            <a:chOff x="7628165" y="880512"/>
            <a:chExt cx="3803252" cy="456357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F7D3CE-4A4E-4643-BF04-46798FA1EE83}"/>
                </a:ext>
              </a:extLst>
            </p:cNvPr>
            <p:cNvSpPr/>
            <p:nvPr/>
          </p:nvSpPr>
          <p:spPr>
            <a:xfrm>
              <a:off x="7628540" y="880512"/>
              <a:ext cx="2922135" cy="8860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Obtain/update </a:t>
              </a:r>
            </a:p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training data </a:t>
              </a:r>
              <a:r>
                <a:rPr kumimoji="0" lang="en-US" sz="1799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D</a:t>
              </a:r>
              <a:r>
                <a: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605D387-C997-4955-867C-F007A4E9A716}"/>
                    </a:ext>
                  </a:extLst>
                </p:cNvPr>
                <p:cNvSpPr/>
                <p:nvPr/>
              </p:nvSpPr>
              <p:spPr>
                <a:xfrm>
                  <a:off x="7637690" y="2112780"/>
                  <a:ext cx="2922135" cy="886085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Train surrogate model</a:t>
                  </a: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5A7161C6-E611-4710-BFC2-11E774F329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690" y="2112780"/>
                  <a:ext cx="2922135" cy="88608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E1E208B-861B-4FE4-BA85-EE7E0DDE3D0C}"/>
                    </a:ext>
                  </a:extLst>
                </p:cNvPr>
                <p:cNvSpPr/>
                <p:nvPr/>
              </p:nvSpPr>
              <p:spPr>
                <a:xfrm>
                  <a:off x="7629573" y="3329851"/>
                  <a:ext cx="2922135" cy="886085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Make prediction</a:t>
                  </a: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b>
                      </m:sSub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,</a:t>
                  </a:r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a14:m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D37FA9-0254-4764-B61A-6B36D379D6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573" y="3329851"/>
                  <a:ext cx="2922135" cy="88608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3E41EB9B-26F3-42E3-BA9C-6BE48A3358EE}"/>
                    </a:ext>
                  </a:extLst>
                </p:cNvPr>
                <p:cNvSpPr/>
                <p:nvPr/>
              </p:nvSpPr>
              <p:spPr>
                <a:xfrm>
                  <a:off x="7628165" y="4558003"/>
                  <a:ext cx="2925916" cy="886085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Acquisition function</a:t>
                  </a: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𝑎𝑐𝑞</m:t>
                      </m:r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,</a:t>
                  </a:r>
                  <a:r>
                    <a:rPr kumimoji="0" lang="en-US" sz="1799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entury Gothic" panose="020F0302020204030204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799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799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kumimoji="0" lang="en-US" sz="1799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0A2C349-DFD3-48D1-B236-A4908E7CC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65" y="4558003"/>
                  <a:ext cx="2925916" cy="88608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308FCE-5691-4B25-9DD3-58146F326339}"/>
                </a:ext>
              </a:extLst>
            </p:cNvPr>
            <p:cNvCxnSpPr>
              <a:cxnSpLocks/>
            </p:cNvCxnSpPr>
            <p:nvPr/>
          </p:nvCxnSpPr>
          <p:spPr>
            <a:xfrm>
              <a:off x="9089607" y="1787497"/>
              <a:ext cx="0" cy="31274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11BEDD-2AEC-4047-8979-59FA20BB3EAF}"/>
                </a:ext>
              </a:extLst>
            </p:cNvPr>
            <p:cNvCxnSpPr/>
            <p:nvPr/>
          </p:nvCxnSpPr>
          <p:spPr>
            <a:xfrm>
              <a:off x="9088218" y="3019320"/>
              <a:ext cx="0" cy="29602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CA9ADF-CA7C-4FBC-AB10-920ABFCC059A}"/>
                </a:ext>
              </a:extLst>
            </p:cNvPr>
            <p:cNvCxnSpPr/>
            <p:nvPr/>
          </p:nvCxnSpPr>
          <p:spPr>
            <a:xfrm>
              <a:off x="9091013" y="4246966"/>
              <a:ext cx="0" cy="29602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C79889A-BCEB-4732-A246-BAED1D2A6B11}"/>
                </a:ext>
              </a:extLst>
            </p:cNvPr>
            <p:cNvCxnSpPr>
              <a:stCxn id="14" idx="3"/>
              <a:endCxn id="9" idx="3"/>
            </p:cNvCxnSpPr>
            <p:nvPr/>
          </p:nvCxnSpPr>
          <p:spPr>
            <a:xfrm flipH="1" flipV="1">
              <a:off x="10550675" y="1323556"/>
              <a:ext cx="3407" cy="3677491"/>
            </a:xfrm>
            <a:prstGeom prst="bentConnector3">
              <a:avLst>
                <a:gd name="adj1" fmla="val -14296448"/>
              </a:avLst>
            </a:prstGeom>
            <a:ln w="28575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1">
                  <a:extLst>
                    <a:ext uri="{FF2B5EF4-FFF2-40B4-BE49-F238E27FC236}">
                      <a16:creationId xmlns:a16="http://schemas.microsoft.com/office/drawing/2014/main" id="{ED014AF7-E828-4132-B796-3D29E842E7C9}"/>
                    </a:ext>
                  </a:extLst>
                </p:cNvPr>
                <p:cNvSpPr txBox="1"/>
                <p:nvPr/>
              </p:nvSpPr>
              <p:spPr>
                <a:xfrm rot="5400000">
                  <a:off x="10076312" y="2670430"/>
                  <a:ext cx="2054965" cy="6552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99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Evaluate new point</a:t>
                  </a:r>
                </a:p>
                <a:p>
                  <a:pPr marL="0" marR="0" lvl="0" indent="0" algn="l" defTabSz="91412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7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7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17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b>
                          <m:sup>
                            <m:r>
                              <a:rPr kumimoji="0" lang="en-US" sz="1799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sz="17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sz="1799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argmax</m:t>
                        </m:r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𝑎𝑐𝑞</m:t>
                        </m:r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11">
                  <a:extLst>
                    <a:ext uri="{FF2B5EF4-FFF2-40B4-BE49-F238E27FC236}">
                      <a16:creationId xmlns:a16="http://schemas.microsoft.com/office/drawing/2014/main" id="{A5E1AFA2-FBE5-4309-9793-C2CDA2F43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076312" y="2670430"/>
                  <a:ext cx="2054965" cy="655244"/>
                </a:xfrm>
                <a:prstGeom prst="rect">
                  <a:avLst/>
                </a:prstGeom>
                <a:blipFill>
                  <a:blip r:embed="rId6"/>
                  <a:stretch>
                    <a:fillRect l="-8333" t="-2374" r="-4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DD1E2C-879C-4955-BB1C-0EE057600B74}"/>
                  </a:ext>
                </a:extLst>
              </p:cNvPr>
              <p:cNvSpPr txBox="1"/>
              <p:nvPr/>
            </p:nvSpPr>
            <p:spPr>
              <a:xfrm>
                <a:off x="7398814" y="442848"/>
                <a:ext cx="3797382" cy="646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12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799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  <m:r>
                      <a:rPr kumimoji="0" lang="en-US" sz="1799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kumimoji="0" lang="en-US" sz="1799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: (sparse) Training data</a:t>
                </a:r>
              </a:p>
              <a:p>
                <a:pPr marL="0" marR="0" lvl="0" indent="0" algn="ctr" defTabSz="91412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en-US" sz="1799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: New (not yet evaluated) points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DD1E2C-879C-4955-BB1C-0EE05760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14" y="442848"/>
                <a:ext cx="3797382" cy="646163"/>
              </a:xfrm>
              <a:prstGeom prst="rect">
                <a:avLst/>
              </a:prstGeom>
              <a:blipFill>
                <a:blip r:embed="rId7"/>
                <a:stretch>
                  <a:fillRect t="-283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90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square&#10;&#10;Description automatically generated">
            <a:extLst>
              <a:ext uri="{FF2B5EF4-FFF2-40B4-BE49-F238E27FC236}">
                <a16:creationId xmlns:a16="http://schemas.microsoft.com/office/drawing/2014/main" id="{E90B85D8-3DBA-49FE-AC2B-5B6B98C8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41" y="1489173"/>
            <a:ext cx="7966093" cy="3414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23E75-96D9-49FB-9139-CF5D9677151B}"/>
              </a:ext>
            </a:extLst>
          </p:cNvPr>
          <p:cNvSpPr txBox="1"/>
          <p:nvPr/>
        </p:nvSpPr>
        <p:spPr>
          <a:xfrm>
            <a:off x="596191" y="726793"/>
            <a:ext cx="1083242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Discovering regions where heat capacity is maximized in NNN </a:t>
            </a:r>
            <a:r>
              <a:rPr kumimoji="0" lang="en-US" sz="17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Ising</a:t>
            </a: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460517-A6F3-40DF-A162-AAF5384B3296}"/>
              </a:ext>
            </a:extLst>
          </p:cNvPr>
          <p:cNvCxnSpPr/>
          <p:nvPr/>
        </p:nvCxnSpPr>
        <p:spPr>
          <a:xfrm flipV="1">
            <a:off x="1462938" y="5035381"/>
            <a:ext cx="0" cy="396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82C221-4357-4168-912F-3504759B5AD0}"/>
              </a:ext>
            </a:extLst>
          </p:cNvPr>
          <p:cNvCxnSpPr>
            <a:cxnSpLocks/>
          </p:cNvCxnSpPr>
          <p:nvPr/>
        </p:nvCxnSpPr>
        <p:spPr>
          <a:xfrm flipV="1">
            <a:off x="1450088" y="5419034"/>
            <a:ext cx="39833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6A3934-4753-45CE-82DA-86B9F4424FE3}"/>
              </a:ext>
            </a:extLst>
          </p:cNvPr>
          <p:cNvSpPr txBox="1"/>
          <p:nvPr/>
        </p:nvSpPr>
        <p:spPr>
          <a:xfrm>
            <a:off x="1154546" y="4903213"/>
            <a:ext cx="57272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4EF6-460B-4D0A-851E-DE68300A5D37}"/>
              </a:ext>
            </a:extLst>
          </p:cNvPr>
          <p:cNvSpPr txBox="1"/>
          <p:nvPr/>
        </p:nvSpPr>
        <p:spPr>
          <a:xfrm>
            <a:off x="1538546" y="5358921"/>
            <a:ext cx="57272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J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6BE2B2-0312-4456-9064-80A0B930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35" y="24603"/>
            <a:ext cx="11137466" cy="487954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Bayesian Optimization for physical discovery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10B979-7F7A-4F64-8880-FC933760E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9" t="53393"/>
          <a:stretch/>
        </p:blipFill>
        <p:spPr bwMode="auto">
          <a:xfrm>
            <a:off x="1054535" y="1310233"/>
            <a:ext cx="3864098" cy="34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2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47AB5-304C-9E03-8B85-8CA66F01CE86}"/>
              </a:ext>
            </a:extLst>
          </p:cNvPr>
          <p:cNvSpPr txBox="1"/>
          <p:nvPr/>
        </p:nvSpPr>
        <p:spPr>
          <a:xfrm>
            <a:off x="1123010" y="944219"/>
            <a:ext cx="106367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dirty="0">
                <a:cs typeface="Arial" panose="020B0604020202020204" pitchFamily="34" charset="0"/>
              </a:rPr>
              <a:t>Machine learning is now everywhere…. But sometimes it is difficult to see it in the lab!</a:t>
            </a:r>
          </a:p>
          <a:p>
            <a:pPr marL="457200" indent="-457200" algn="l">
              <a:buAutoNum type="arabicPeriod"/>
            </a:pPr>
            <a:endParaRPr lang="en-US" sz="2400" dirty="0">
              <a:cs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sz="2400" dirty="0">
                <a:cs typeface="Arial" panose="020B0604020202020204" pitchFamily="34" charset="0"/>
              </a:rPr>
              <a:t>Applying ML in experimental sciences can be a very daunting proposition: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Understand the problem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Know (some) ML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Develop code: from prototype to operationalization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Implement on the working instrument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Connect to the cloud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cs typeface="Arial" panose="020B0604020202020204" pitchFamily="34" charset="0"/>
              </a:rPr>
              <a:t>Understand the results</a:t>
            </a:r>
          </a:p>
          <a:p>
            <a:pPr marL="914400" lvl="1" indent="-457200">
              <a:buFont typeface="+mj-lt"/>
              <a:buAutoNum type="alphaLcPeriod"/>
            </a:pPr>
            <a:endParaRPr lang="en-US" sz="2400" dirty="0">
              <a:cs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sz="2400" dirty="0">
                <a:cs typeface="Arial" panose="020B0604020202020204" pitchFamily="34" charset="0"/>
              </a:rPr>
              <a:t>The code base and libraries can change (TF/</a:t>
            </a:r>
            <a:r>
              <a:rPr lang="en-US" sz="2400" dirty="0" err="1">
                <a:cs typeface="Arial" panose="020B0604020202020204" pitchFamily="34" charset="0"/>
              </a:rPr>
              <a:t>Keras</a:t>
            </a:r>
            <a:r>
              <a:rPr lang="en-US" sz="2400" dirty="0">
                <a:cs typeface="Arial" panose="020B0604020202020204" pitchFamily="34" charset="0"/>
              </a:rPr>
              <a:t> -&gt; </a:t>
            </a:r>
            <a:r>
              <a:rPr lang="en-US" sz="2400" dirty="0" err="1">
                <a:cs typeface="Arial" panose="020B0604020202020204" pitchFamily="34" charset="0"/>
              </a:rPr>
              <a:t>PyTorch</a:t>
            </a:r>
            <a:r>
              <a:rPr lang="en-US" sz="2400" dirty="0">
                <a:cs typeface="Arial" panose="020B0604020202020204" pitchFamily="34" charset="0"/>
              </a:rPr>
              <a:t> -&gt; Jax -&gt; ?)</a:t>
            </a:r>
          </a:p>
          <a:p>
            <a:pPr marL="457200" indent="-457200" algn="l">
              <a:buAutoNum type="arabicPeriod"/>
            </a:pPr>
            <a:endParaRPr lang="en-US" sz="2400" dirty="0">
              <a:cs typeface="Arial" panose="020B0604020202020204" pitchFamily="34" charset="0"/>
            </a:endParaRPr>
          </a:p>
          <a:p>
            <a:pPr marL="457200" indent="-457200" algn="l">
              <a:buAutoNum type="arabicPeriod"/>
            </a:pPr>
            <a:r>
              <a:rPr lang="en-US" sz="2400" dirty="0">
                <a:cs typeface="Arial" panose="020B0604020202020204" pitchFamily="34" charset="0"/>
              </a:rPr>
              <a:t>Basic concepts are often incomprehensible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D0D46D-1F3F-AEAD-74BE-62D47FD6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00" y="0"/>
            <a:ext cx="11195200" cy="487700"/>
          </a:xfrm>
          <a:solidFill>
            <a:schemeClr val="bg1"/>
          </a:solidFill>
        </p:spPr>
        <p:txBody>
          <a:bodyPr/>
          <a:lstStyle/>
          <a:p>
            <a:r>
              <a:rPr lang="en-US" sz="2998" dirty="0"/>
              <a:t>Machine Learning for Automated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8936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4E3D-9B82-C47B-B18D-DC2E38E8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27" y="0"/>
            <a:ext cx="11195200" cy="487700"/>
          </a:xfrm>
          <a:solidFill>
            <a:schemeClr val="bg1"/>
          </a:solidFill>
        </p:spPr>
        <p:txBody>
          <a:bodyPr/>
          <a:lstStyle/>
          <a:p>
            <a:r>
              <a:rPr lang="en-US" sz="2998" dirty="0"/>
              <a:t>Machine Learning for Automated 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7ACA5-5FA5-0FA0-09C1-BA27424EDB82}"/>
              </a:ext>
            </a:extLst>
          </p:cNvPr>
          <p:cNvSpPr txBox="1"/>
          <p:nvPr/>
        </p:nvSpPr>
        <p:spPr>
          <a:xfrm>
            <a:off x="1149150" y="706077"/>
            <a:ext cx="105291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are not going to try to learn all aspects of it. ML in domain/experiment is always a teamwork.</a:t>
            </a: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first step is to define your problem – what is that you want to accomplish? </a:t>
            </a: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second step is to define your hyper language – what are the things that you know how to do (or can learn to do)?</a:t>
            </a:r>
          </a:p>
          <a:p>
            <a:pPr marL="914400" marR="0" lvl="1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third step is to work backward from your problem and define the workflow in terms of your hyper language. Do you even need machine learning to solve it?</a:t>
            </a: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For ML, knowing code is (in some sense) secondary. However, it is critical to understand HOW it works. </a:t>
            </a:r>
          </a:p>
        </p:txBody>
      </p:sp>
    </p:spTree>
    <p:extLst>
      <p:ext uri="{BB962C8B-B14F-4D97-AF65-F5344CB8AC3E}">
        <p14:creationId xmlns:p14="http://schemas.microsoft.com/office/powerpoint/2010/main" val="315840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EF11-EDCA-90BA-DD76-4F59BF0A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37" y="9820"/>
            <a:ext cx="11219671" cy="484748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Workflows in Scanning Probe Microscopy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BF6B456-5E47-4A15-6F8C-947DC6FC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560" y="621047"/>
            <a:ext cx="2499148" cy="2151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screen shot of a television&#10;&#10;Description automatically generated">
            <a:extLst>
              <a:ext uri="{FF2B5EF4-FFF2-40B4-BE49-F238E27FC236}">
                <a16:creationId xmlns:a16="http://schemas.microsoft.com/office/drawing/2014/main" id="{2F2DE110-6790-CEB1-693C-9536ED328C2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38722" t="28084" r="47623" b="53672"/>
          <a:stretch/>
        </p:blipFill>
        <p:spPr>
          <a:xfrm>
            <a:off x="4263436" y="900110"/>
            <a:ext cx="1463040" cy="1463040"/>
          </a:xfrm>
          <a:prstGeom prst="rect">
            <a:avLst/>
          </a:prstGeom>
        </p:spPr>
      </p:pic>
      <p:pic>
        <p:nvPicPr>
          <p:cNvPr id="5" name="Picture 4" descr="A screen shot of a television&#10;&#10;Description automatically generated">
            <a:extLst>
              <a:ext uri="{FF2B5EF4-FFF2-40B4-BE49-F238E27FC236}">
                <a16:creationId xmlns:a16="http://schemas.microsoft.com/office/drawing/2014/main" id="{D8822D44-AB6F-B4EA-91F0-662FC34269F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38722" t="33461" r="52948" b="53672"/>
          <a:stretch/>
        </p:blipFill>
        <p:spPr>
          <a:xfrm>
            <a:off x="6973027" y="851673"/>
            <a:ext cx="1463040" cy="1463040"/>
          </a:xfrm>
          <a:prstGeom prst="rect">
            <a:avLst/>
          </a:prstGeom>
        </p:spPr>
      </p:pic>
      <p:pic>
        <p:nvPicPr>
          <p:cNvPr id="6" name="Picture 5" descr="A screen shot of a television&#10;&#10;Description automatically generated">
            <a:extLst>
              <a:ext uri="{FF2B5EF4-FFF2-40B4-BE49-F238E27FC236}">
                <a16:creationId xmlns:a16="http://schemas.microsoft.com/office/drawing/2014/main" id="{CEAAAECB-E859-B67C-609C-FC866960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" t="1031" r="28168" b="852"/>
          <a:stretch/>
        </p:blipFill>
        <p:spPr>
          <a:xfrm>
            <a:off x="1207860" y="1515441"/>
            <a:ext cx="2000341" cy="20115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EF5395-AED0-474A-BE6B-6FA1C6544959}"/>
              </a:ext>
            </a:extLst>
          </p:cNvPr>
          <p:cNvCxnSpPr>
            <a:cxnSpLocks/>
          </p:cNvCxnSpPr>
          <p:nvPr/>
        </p:nvCxnSpPr>
        <p:spPr>
          <a:xfrm>
            <a:off x="858982" y="4745966"/>
            <a:ext cx="11321271" cy="0"/>
          </a:xfrm>
          <a:prstGeom prst="line">
            <a:avLst/>
          </a:prstGeom>
          <a:ln w="3492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A360EF-A949-8F3C-C76B-058F892D9EC3}"/>
              </a:ext>
            </a:extLst>
          </p:cNvPr>
          <p:cNvSpPr txBox="1"/>
          <p:nvPr/>
        </p:nvSpPr>
        <p:spPr>
          <a:xfrm rot="16200000">
            <a:off x="-325796" y="5505993"/>
            <a:ext cx="18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Instrument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0795E-EC29-0934-B1AA-3FD16B5FC523}"/>
              </a:ext>
            </a:extLst>
          </p:cNvPr>
          <p:cNvSpPr txBox="1"/>
          <p:nvPr/>
        </p:nvSpPr>
        <p:spPr>
          <a:xfrm rot="16200000">
            <a:off x="-226242" y="2229553"/>
            <a:ext cx="171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Workflow plane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3DCC9-905C-2368-2FB9-54E5367A0C15}"/>
              </a:ext>
            </a:extLst>
          </p:cNvPr>
          <p:cNvSpPr txBox="1"/>
          <p:nvPr/>
        </p:nvSpPr>
        <p:spPr>
          <a:xfrm>
            <a:off x="1346330" y="1008234"/>
            <a:ext cx="157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Overview 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77479-F926-E53C-AE2F-A667064DDCA6}"/>
              </a:ext>
            </a:extLst>
          </p:cNvPr>
          <p:cNvSpPr txBox="1"/>
          <p:nvPr/>
        </p:nvSpPr>
        <p:spPr>
          <a:xfrm>
            <a:off x="4525392" y="569087"/>
            <a:ext cx="95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Zoom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4922C-A883-3ACC-EDA8-9B91BFCDE9F3}"/>
              </a:ext>
            </a:extLst>
          </p:cNvPr>
          <p:cNvSpPr txBox="1"/>
          <p:nvPr/>
        </p:nvSpPr>
        <p:spPr>
          <a:xfrm>
            <a:off x="6967035" y="475906"/>
            <a:ext cx="95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Zoom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A132F-136D-5E06-D35C-CBB9B900F514}"/>
              </a:ext>
            </a:extLst>
          </p:cNvPr>
          <p:cNvSpPr txBox="1"/>
          <p:nvPr/>
        </p:nvSpPr>
        <p:spPr>
          <a:xfrm>
            <a:off x="9612527" y="3348290"/>
            <a:ext cx="2069797" cy="64633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After acquisition </a:t>
            </a:r>
          </a:p>
          <a:p>
            <a:pPr algn="ctr"/>
            <a:r>
              <a:rPr lang="en-US" b="1" dirty="0"/>
              <a:t>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5DB89-C6C5-0862-10B7-4E9C65F08E0C}"/>
              </a:ext>
            </a:extLst>
          </p:cNvPr>
          <p:cNvSpPr/>
          <p:nvPr/>
        </p:nvSpPr>
        <p:spPr>
          <a:xfrm>
            <a:off x="2647145" y="2900224"/>
            <a:ext cx="299255" cy="3140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DDCD65-1A05-1226-ABC8-3DADA648FF81}"/>
              </a:ext>
            </a:extLst>
          </p:cNvPr>
          <p:cNvSpPr/>
          <p:nvPr/>
        </p:nvSpPr>
        <p:spPr>
          <a:xfrm>
            <a:off x="2284162" y="2075454"/>
            <a:ext cx="299255" cy="314030"/>
          </a:xfrm>
          <a:prstGeom prst="rect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F82170C-323A-0A21-A762-938ACC041DC2}"/>
              </a:ext>
            </a:extLst>
          </p:cNvPr>
          <p:cNvSpPr/>
          <p:nvPr/>
        </p:nvSpPr>
        <p:spPr>
          <a:xfrm>
            <a:off x="2780146" y="3260436"/>
            <a:ext cx="1376218" cy="694113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96F486-66A3-CF68-D635-12E34B3D89A8}"/>
              </a:ext>
            </a:extLst>
          </p:cNvPr>
          <p:cNvSpPr/>
          <p:nvPr/>
        </p:nvSpPr>
        <p:spPr>
          <a:xfrm rot="10979560">
            <a:off x="3222479" y="2952643"/>
            <a:ext cx="964332" cy="694113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9F40B3F-3808-A0AB-0337-B9C944EB4CD6}"/>
              </a:ext>
            </a:extLst>
          </p:cNvPr>
          <p:cNvSpPr/>
          <p:nvPr/>
        </p:nvSpPr>
        <p:spPr>
          <a:xfrm flipV="1">
            <a:off x="2593695" y="1353156"/>
            <a:ext cx="1562669" cy="823151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B9B17-1113-CD38-FEBC-E8503DFD79A7}"/>
              </a:ext>
            </a:extLst>
          </p:cNvPr>
          <p:cNvSpPr/>
          <p:nvPr/>
        </p:nvSpPr>
        <p:spPr>
          <a:xfrm>
            <a:off x="5242944" y="2017733"/>
            <a:ext cx="299255" cy="3140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C3AC0F-5E2A-2DAD-6F62-EB0FA7DB4AFA}"/>
              </a:ext>
            </a:extLst>
          </p:cNvPr>
          <p:cNvSpPr/>
          <p:nvPr/>
        </p:nvSpPr>
        <p:spPr>
          <a:xfrm>
            <a:off x="5523874" y="2352388"/>
            <a:ext cx="1438168" cy="1429903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1AEBA18-D8E9-96E5-ABC3-109F199FB381}"/>
              </a:ext>
            </a:extLst>
          </p:cNvPr>
          <p:cNvSpPr/>
          <p:nvPr/>
        </p:nvSpPr>
        <p:spPr>
          <a:xfrm rot="10979560">
            <a:off x="5673335" y="1820528"/>
            <a:ext cx="1349331" cy="1494061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77788-C7F6-1E5B-299A-CBB3EE3ED84F}"/>
              </a:ext>
            </a:extLst>
          </p:cNvPr>
          <p:cNvSpPr/>
          <p:nvPr/>
        </p:nvSpPr>
        <p:spPr>
          <a:xfrm flipV="1">
            <a:off x="7712120" y="972353"/>
            <a:ext cx="299255" cy="286400"/>
          </a:xfrm>
          <a:prstGeom prst="rect">
            <a:avLst/>
          </a:prstGeom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72A5093-92C6-2C4C-27C0-1AE1E10082A5}"/>
              </a:ext>
            </a:extLst>
          </p:cNvPr>
          <p:cNvSpPr/>
          <p:nvPr/>
        </p:nvSpPr>
        <p:spPr>
          <a:xfrm>
            <a:off x="8011375" y="1115554"/>
            <a:ext cx="1991607" cy="230194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EA2D29-37B7-F330-1D86-0426D4F3B82C}"/>
              </a:ext>
            </a:extLst>
          </p:cNvPr>
          <p:cNvSpPr/>
          <p:nvPr/>
        </p:nvSpPr>
        <p:spPr>
          <a:xfrm flipV="1">
            <a:off x="7643147" y="1460892"/>
            <a:ext cx="299255" cy="286400"/>
          </a:xfrm>
          <a:prstGeom prst="rect">
            <a:avLst/>
          </a:prstGeom>
          <a:ln w="3492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88A009-586A-1CA8-E0B3-4606FFF928C4}"/>
              </a:ext>
            </a:extLst>
          </p:cNvPr>
          <p:cNvSpPr/>
          <p:nvPr/>
        </p:nvSpPr>
        <p:spPr>
          <a:xfrm>
            <a:off x="7909151" y="1926164"/>
            <a:ext cx="299255" cy="3140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98835B0-8B54-6F90-2196-FB24F7947148}"/>
              </a:ext>
            </a:extLst>
          </p:cNvPr>
          <p:cNvSpPr/>
          <p:nvPr/>
        </p:nvSpPr>
        <p:spPr>
          <a:xfrm rot="10800000" flipV="1">
            <a:off x="8208405" y="1877029"/>
            <a:ext cx="1699125" cy="206150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FF0000"/>
            </a:solidFill>
            <a:prstDash val="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E28C76B-EBE3-9909-AAE2-78D59E67D09A}"/>
              </a:ext>
            </a:extLst>
          </p:cNvPr>
          <p:cNvSpPr/>
          <p:nvPr/>
        </p:nvSpPr>
        <p:spPr>
          <a:xfrm flipV="1">
            <a:off x="7926209" y="1520793"/>
            <a:ext cx="2076766" cy="53863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33CC33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B875C-9663-CA04-BAC2-1ACBAF04D86A}"/>
              </a:ext>
            </a:extLst>
          </p:cNvPr>
          <p:cNvSpPr/>
          <p:nvPr/>
        </p:nvSpPr>
        <p:spPr>
          <a:xfrm>
            <a:off x="1266644" y="5264727"/>
            <a:ext cx="1533237" cy="1450099"/>
          </a:xfrm>
          <a:prstGeom prst="rect">
            <a:avLst/>
          </a:prstGeom>
          <a:solidFill>
            <a:srgbClr val="CEC7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2487E0-4F38-B535-F0BC-6E2869040DA6}"/>
              </a:ext>
            </a:extLst>
          </p:cNvPr>
          <p:cNvSpPr txBox="1"/>
          <p:nvPr/>
        </p:nvSpPr>
        <p:spPr>
          <a:xfrm>
            <a:off x="1317110" y="5666610"/>
            <a:ext cx="143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Tune microscope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45402-2C64-8551-041C-08B0CC778966}"/>
              </a:ext>
            </a:extLst>
          </p:cNvPr>
          <p:cNvSpPr/>
          <p:nvPr/>
        </p:nvSpPr>
        <p:spPr>
          <a:xfrm>
            <a:off x="3205017" y="5264727"/>
            <a:ext cx="1533237" cy="1450099"/>
          </a:xfrm>
          <a:prstGeom prst="rect">
            <a:avLst/>
          </a:prstGeom>
          <a:solidFill>
            <a:srgbClr val="CEC7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EA02E-447F-7DF2-64DE-B51E8DB773FE}"/>
              </a:ext>
            </a:extLst>
          </p:cNvPr>
          <p:cNvSpPr txBox="1"/>
          <p:nvPr/>
        </p:nvSpPr>
        <p:spPr>
          <a:xfrm>
            <a:off x="3135156" y="5666610"/>
            <a:ext cx="160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Initiate scan (parameters)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E44640-68A7-7F49-49AD-148D5B6518B1}"/>
              </a:ext>
            </a:extLst>
          </p:cNvPr>
          <p:cNvSpPr/>
          <p:nvPr/>
        </p:nvSpPr>
        <p:spPr>
          <a:xfrm>
            <a:off x="5193854" y="5264727"/>
            <a:ext cx="1533237" cy="1450099"/>
          </a:xfrm>
          <a:prstGeom prst="rect">
            <a:avLst/>
          </a:prstGeom>
          <a:solidFill>
            <a:srgbClr val="CEC7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F3D28-4233-C44E-06CC-7AD843ED6185}"/>
              </a:ext>
            </a:extLst>
          </p:cNvPr>
          <p:cNvSpPr txBox="1"/>
          <p:nvPr/>
        </p:nvSpPr>
        <p:spPr>
          <a:xfrm>
            <a:off x="5264055" y="5655806"/>
            <a:ext cx="14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probe (</a:t>
            </a:r>
            <a:r>
              <a:rPr lang="en-US" dirty="0" err="1"/>
              <a:t>x,y,t</a:t>
            </a:r>
            <a:r>
              <a:rPr lang="en-US" dirty="0"/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46160C-B075-097B-5214-8A81D89DE1AF}"/>
              </a:ext>
            </a:extLst>
          </p:cNvPr>
          <p:cNvSpPr/>
          <p:nvPr/>
        </p:nvSpPr>
        <p:spPr>
          <a:xfrm>
            <a:off x="7175783" y="5264727"/>
            <a:ext cx="1533237" cy="1450099"/>
          </a:xfrm>
          <a:prstGeom prst="rect">
            <a:avLst/>
          </a:prstGeom>
          <a:solidFill>
            <a:srgbClr val="CEC7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4395C2-787F-BE85-2D0F-14B8DF5421E4}"/>
              </a:ext>
            </a:extLst>
          </p:cNvPr>
          <p:cNvSpPr txBox="1"/>
          <p:nvPr/>
        </p:nvSpPr>
        <p:spPr>
          <a:xfrm>
            <a:off x="7159590" y="5537001"/>
            <a:ext cx="1533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Initiate spectrum (parameters)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74682-F7AD-57AF-BEBA-48F6F43B5492}"/>
              </a:ext>
            </a:extLst>
          </p:cNvPr>
          <p:cNvSpPr txBox="1"/>
          <p:nvPr/>
        </p:nvSpPr>
        <p:spPr>
          <a:xfrm>
            <a:off x="4204273" y="4774318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Minimal instruction set control language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D9DC76-514C-DB2A-89D3-9F4A0FE2B4D9}"/>
              </a:ext>
            </a:extLst>
          </p:cNvPr>
          <p:cNvSpPr/>
          <p:nvPr/>
        </p:nvSpPr>
        <p:spPr>
          <a:xfrm>
            <a:off x="9114189" y="5264727"/>
            <a:ext cx="1533237" cy="1450099"/>
          </a:xfrm>
          <a:prstGeom prst="rect">
            <a:avLst/>
          </a:prstGeom>
          <a:solidFill>
            <a:srgbClr val="CEC7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2DB5D-1F63-8060-3A5A-C8959D0F13B0}"/>
              </a:ext>
            </a:extLst>
          </p:cNvPr>
          <p:cNvSpPr txBox="1"/>
          <p:nvPr/>
        </p:nvSpPr>
        <p:spPr>
          <a:xfrm>
            <a:off x="9064028" y="5850716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Stream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3F7939-0507-C839-2EB0-E0D7188F0A9F}"/>
              </a:ext>
            </a:extLst>
          </p:cNvPr>
          <p:cNvSpPr txBox="1"/>
          <p:nvPr/>
        </p:nvSpPr>
        <p:spPr>
          <a:xfrm>
            <a:off x="7544629" y="900110"/>
            <a:ext cx="548668" cy="891275"/>
          </a:xfrm>
          <a:prstGeom prst="rect">
            <a:avLst/>
          </a:prstGeom>
          <a:noFill/>
          <a:ln w="34925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 descr="A screen shot of a television&#10;&#10;Description automatically generated">
            <a:extLst>
              <a:ext uri="{FF2B5EF4-FFF2-40B4-BE49-F238E27FC236}">
                <a16:creationId xmlns:a16="http://schemas.microsoft.com/office/drawing/2014/main" id="{F20638E2-416F-7FEC-7A73-766EBB0357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8374" t="72836" r="41032" b="12150"/>
          <a:stretch/>
        </p:blipFill>
        <p:spPr>
          <a:xfrm>
            <a:off x="4224118" y="2831419"/>
            <a:ext cx="1463040" cy="1463040"/>
          </a:xfrm>
          <a:prstGeom prst="rect">
            <a:avLst/>
          </a:prstGeom>
        </p:spPr>
      </p:pic>
      <p:pic>
        <p:nvPicPr>
          <p:cNvPr id="41" name="Picture 40" descr="A screen shot of a television&#10;&#10;Description automatically generated">
            <a:extLst>
              <a:ext uri="{FF2B5EF4-FFF2-40B4-BE49-F238E27FC236}">
                <a16:creationId xmlns:a16="http://schemas.microsoft.com/office/drawing/2014/main" id="{C99EA4A9-1F68-D830-E81B-3DA8632AB32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38722" t="28084" r="54121" b="61140"/>
          <a:stretch/>
        </p:blipFill>
        <p:spPr>
          <a:xfrm>
            <a:off x="6973027" y="2831419"/>
            <a:ext cx="1463040" cy="14630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843EE74-B176-5D17-2DF5-CCED85323CC4}"/>
              </a:ext>
            </a:extLst>
          </p:cNvPr>
          <p:cNvSpPr/>
          <p:nvPr/>
        </p:nvSpPr>
        <p:spPr>
          <a:xfrm>
            <a:off x="5216894" y="1276713"/>
            <a:ext cx="299255" cy="314030"/>
          </a:xfrm>
          <a:prstGeom prst="rect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9E54727-C68B-7974-A2FD-2A0C74520A79}"/>
              </a:ext>
            </a:extLst>
          </p:cNvPr>
          <p:cNvSpPr/>
          <p:nvPr/>
        </p:nvSpPr>
        <p:spPr>
          <a:xfrm flipV="1">
            <a:off x="5526428" y="1250289"/>
            <a:ext cx="1425494" cy="170223"/>
          </a:xfrm>
          <a:custGeom>
            <a:avLst/>
            <a:gdLst>
              <a:gd name="connsiteX0" fmla="*/ 0 w 1376218"/>
              <a:gd name="connsiteY0" fmla="*/ 0 h 694113"/>
              <a:gd name="connsiteX1" fmla="*/ 600363 w 1376218"/>
              <a:gd name="connsiteY1" fmla="*/ 600364 h 694113"/>
              <a:gd name="connsiteX2" fmla="*/ 1376218 w 1376218"/>
              <a:gd name="connsiteY2" fmla="*/ 683491 h 6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18" h="694113">
                <a:moveTo>
                  <a:pt x="0" y="0"/>
                </a:moveTo>
                <a:cubicBezTo>
                  <a:pt x="185496" y="243224"/>
                  <a:pt x="370993" y="486449"/>
                  <a:pt x="600363" y="600364"/>
                </a:cubicBezTo>
                <a:cubicBezTo>
                  <a:pt x="829733" y="714279"/>
                  <a:pt x="1102975" y="698885"/>
                  <a:pt x="1376218" y="683491"/>
                </a:cubicBezTo>
              </a:path>
            </a:pathLst>
          </a:custGeom>
          <a:noFill/>
          <a:ln w="34925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E338EAB-D4A1-726D-DB1C-4CFB963E318B}"/>
              </a:ext>
            </a:extLst>
          </p:cNvPr>
          <p:cNvSpPr/>
          <p:nvPr/>
        </p:nvSpPr>
        <p:spPr>
          <a:xfrm rot="5400000">
            <a:off x="10361578" y="2586878"/>
            <a:ext cx="471375" cy="78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2A804C-0275-DDF1-7659-15EAF84FEB43}"/>
              </a:ext>
            </a:extLst>
          </p:cNvPr>
          <p:cNvSpPr txBox="1"/>
          <p:nvPr/>
        </p:nvSpPr>
        <p:spPr>
          <a:xfrm>
            <a:off x="8832538" y="1490834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859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6571-81F5-C1AB-2F0C-E99B771E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33" y="10029"/>
            <a:ext cx="11179367" cy="484622"/>
          </a:xfrm>
          <a:solidFill>
            <a:schemeClr val="bg1"/>
          </a:solidFill>
        </p:spPr>
        <p:txBody>
          <a:bodyPr/>
          <a:lstStyle/>
          <a:p>
            <a:r>
              <a:rPr lang="en-US" sz="3000" dirty="0"/>
              <a:t>Single step workflow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FCBCCB-0BD5-6CD3-D85D-660CA0C7ECB0}"/>
              </a:ext>
            </a:extLst>
          </p:cNvPr>
          <p:cNvGrpSpPr>
            <a:grpSpLocks noChangeAspect="1"/>
          </p:cNvGrpSpPr>
          <p:nvPr/>
        </p:nvGrpSpPr>
        <p:grpSpPr>
          <a:xfrm>
            <a:off x="416315" y="885899"/>
            <a:ext cx="8730516" cy="2933280"/>
            <a:chOff x="246808" y="1860192"/>
            <a:chExt cx="7537687" cy="2532514"/>
          </a:xfrm>
        </p:grpSpPr>
        <p:pic>
          <p:nvPicPr>
            <p:cNvPr id="4" name="Picture 3" descr="A screen shot of a television&#10;&#10;Description automatically generated">
              <a:extLst>
                <a:ext uri="{FF2B5EF4-FFF2-40B4-BE49-F238E27FC236}">
                  <a16:creationId xmlns:a16="http://schemas.microsoft.com/office/drawing/2014/main" id="{097CB7D1-0732-35E7-5157-76683E63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9718" y="1860192"/>
              <a:ext cx="3489456" cy="253251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CE75E1-92A1-37D6-0092-BAFD37EFE31B}"/>
                </a:ext>
              </a:extLst>
            </p:cNvPr>
            <p:cNvGrpSpPr/>
            <p:nvPr/>
          </p:nvGrpSpPr>
          <p:grpSpPr>
            <a:xfrm>
              <a:off x="246808" y="1860192"/>
              <a:ext cx="3600275" cy="2532513"/>
              <a:chOff x="246808" y="1860192"/>
              <a:chExt cx="3600275" cy="2532513"/>
            </a:xfrm>
          </p:grpSpPr>
          <p:pic>
            <p:nvPicPr>
              <p:cNvPr id="7" name="Picture 6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11FD05B-D499-556C-2EC9-C989FCA9D9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881"/>
              <a:stretch/>
            </p:blipFill>
            <p:spPr>
              <a:xfrm>
                <a:off x="246808" y="1860192"/>
                <a:ext cx="3267357" cy="253251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5AEA46-3596-AAFF-009E-7F5215BB7802}"/>
                  </a:ext>
                </a:extLst>
              </p:cNvPr>
              <p:cNvSpPr txBox="1"/>
              <p:nvPr/>
            </p:nvSpPr>
            <p:spPr>
              <a:xfrm rot="5400000">
                <a:off x="2844159" y="2805562"/>
                <a:ext cx="1686977" cy="31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rPr>
                  <a:t>Topography [nm]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7EF7D3-52DF-531E-742E-062338F54988}"/>
                </a:ext>
              </a:extLst>
            </p:cNvPr>
            <p:cNvSpPr txBox="1"/>
            <p:nvPr/>
          </p:nvSpPr>
          <p:spPr>
            <a:xfrm rot="5400000">
              <a:off x="6931085" y="2919834"/>
              <a:ext cx="1387949" cy="31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Amplitude [V]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BFC3D7-2EB5-483F-B784-AF7A68D2C186}"/>
              </a:ext>
            </a:extLst>
          </p:cNvPr>
          <p:cNvSpPr txBox="1"/>
          <p:nvPr/>
        </p:nvSpPr>
        <p:spPr>
          <a:xfrm>
            <a:off x="1232679" y="4115832"/>
            <a:ext cx="6947651" cy="258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marR="0" lvl="0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Interesting functionalities are expected at the certain elements of domain structure</a:t>
            </a:r>
          </a:p>
          <a:p>
            <a:pPr marL="285664" marR="0" lvl="0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We can guess some; we have to discover others</a:t>
            </a:r>
          </a:p>
          <a:p>
            <a:pPr marL="285664" marR="0" lvl="0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285664" marR="0" lvl="0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Can we run experiment so that we either explore </a:t>
            </a:r>
          </a:p>
          <a:p>
            <a:pPr marL="742864" marR="0" lvl="1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only selected regions</a:t>
            </a: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</a:t>
            </a:r>
          </a:p>
          <a:p>
            <a:pPr marL="742864" marR="0" lvl="1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discover new functionalities</a:t>
            </a: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or </a:t>
            </a:r>
          </a:p>
          <a:p>
            <a:pPr marL="742864" marR="0" lvl="1" indent="-285664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seek functionalities we want</a:t>
            </a: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A98B3C8-9D7F-8D73-9B66-80D1973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831" y="885899"/>
            <a:ext cx="3045169" cy="26213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Figure_01">
            <a:extLst>
              <a:ext uri="{FF2B5EF4-FFF2-40B4-BE49-F238E27FC236}">
                <a16:creationId xmlns:a16="http://schemas.microsoft.com/office/drawing/2014/main" id="{E17656E1-444A-B960-1CFB-0A7D0E9A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88" y="3399767"/>
            <a:ext cx="3396065" cy="298319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152963-C1DF-21A8-6971-1A8774BADC9A}"/>
              </a:ext>
            </a:extLst>
          </p:cNvPr>
          <p:cNvSpPr/>
          <p:nvPr/>
        </p:nvSpPr>
        <p:spPr>
          <a:xfrm>
            <a:off x="7133861" y="1326795"/>
            <a:ext cx="152400" cy="143435"/>
          </a:xfrm>
          <a:prstGeom prst="ellipse">
            <a:avLst/>
          </a:prstGeom>
          <a:solidFill>
            <a:srgbClr val="00FF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4B579C-0C77-1347-CB28-4D5BC2842019}"/>
              </a:ext>
            </a:extLst>
          </p:cNvPr>
          <p:cNvCxnSpPr>
            <a:cxnSpLocks/>
          </p:cNvCxnSpPr>
          <p:nvPr/>
        </p:nvCxnSpPr>
        <p:spPr>
          <a:xfrm>
            <a:off x="7286261" y="1398512"/>
            <a:ext cx="2909454" cy="603686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8FE0A9A-A7A4-7B8B-8705-65920F76A6F2}"/>
              </a:ext>
            </a:extLst>
          </p:cNvPr>
          <p:cNvSpPr/>
          <p:nvPr/>
        </p:nvSpPr>
        <p:spPr>
          <a:xfrm>
            <a:off x="7308856" y="1033485"/>
            <a:ext cx="152400" cy="14343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CF5D4-104D-18AA-E0F0-13CD0F5DABA6}"/>
              </a:ext>
            </a:extLst>
          </p:cNvPr>
          <p:cNvCxnSpPr>
            <a:cxnSpLocks/>
          </p:cNvCxnSpPr>
          <p:nvPr/>
        </p:nvCxnSpPr>
        <p:spPr>
          <a:xfrm>
            <a:off x="7461256" y="1128358"/>
            <a:ext cx="3168568" cy="484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2C8B8DF-62A4-BF23-3A43-FE41A862BCAB}"/>
              </a:ext>
            </a:extLst>
          </p:cNvPr>
          <p:cNvSpPr/>
          <p:nvPr/>
        </p:nvSpPr>
        <p:spPr>
          <a:xfrm>
            <a:off x="7467273" y="3256332"/>
            <a:ext cx="152400" cy="143435"/>
          </a:xfrm>
          <a:prstGeom prst="ellipse">
            <a:avLst/>
          </a:prstGeom>
          <a:solidFill>
            <a:srgbClr val="0000FF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D32477-630A-863C-E198-312E17B6932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619673" y="2827037"/>
            <a:ext cx="2252770" cy="50101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8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D567494B-A1CB-4272-BCCC-9866EEDC5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r="48015"/>
          <a:stretch/>
        </p:blipFill>
        <p:spPr bwMode="auto">
          <a:xfrm>
            <a:off x="1052560" y="501176"/>
            <a:ext cx="3710687" cy="305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FD38D6-0096-49E2-AE44-021F68D96DDE}"/>
              </a:ext>
            </a:extLst>
          </p:cNvPr>
          <p:cNvSpPr/>
          <p:nvPr/>
        </p:nvSpPr>
        <p:spPr>
          <a:xfrm>
            <a:off x="4031919" y="579197"/>
            <a:ext cx="969082" cy="1562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E722FD3C-91E2-46CC-891A-0CDCA806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60" y="0"/>
            <a:ext cx="11139440" cy="487700"/>
          </a:xfrm>
          <a:solidFill>
            <a:schemeClr val="bg1"/>
          </a:solidFill>
        </p:spPr>
        <p:txBody>
          <a:bodyPr/>
          <a:lstStyle/>
          <a:p>
            <a:r>
              <a:rPr lang="en-US" sz="2998" dirty="0"/>
              <a:t>Combinatorial library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968B1F-FBF2-41B8-A8B6-FA6DCBAC967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b="45611"/>
          <a:stretch/>
        </p:blipFill>
        <p:spPr bwMode="auto">
          <a:xfrm>
            <a:off x="1052560" y="3826402"/>
            <a:ext cx="11057782" cy="2378258"/>
          </a:xfrm>
          <a:prstGeom prst="rect">
            <a:avLst/>
          </a:prstGeom>
          <a:noFill/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51B32D6-1DD4-48E0-977F-D30DB5E499E3}"/>
              </a:ext>
            </a:extLst>
          </p:cNvPr>
          <p:cNvGrpSpPr/>
          <p:nvPr/>
        </p:nvGrpSpPr>
        <p:grpSpPr>
          <a:xfrm flipH="1">
            <a:off x="4516581" y="1348508"/>
            <a:ext cx="7578693" cy="1971245"/>
            <a:chOff x="2419626" y="126618"/>
            <a:chExt cx="9600287" cy="230834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62E323-D541-415D-9F2E-5E5E625E995A}"/>
                </a:ext>
              </a:extLst>
            </p:cNvPr>
            <p:cNvSpPr txBox="1"/>
            <p:nvPr/>
          </p:nvSpPr>
          <p:spPr>
            <a:xfrm>
              <a:off x="8416653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79EF56-9226-40B0-B07C-E213C8E23A2D}"/>
                </a:ext>
              </a:extLst>
            </p:cNvPr>
            <p:cNvSpPr txBox="1"/>
            <p:nvPr/>
          </p:nvSpPr>
          <p:spPr>
            <a:xfrm>
              <a:off x="8767959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EC19D4-065A-49E3-993F-D9DCDC908D4C}"/>
                </a:ext>
              </a:extLst>
            </p:cNvPr>
            <p:cNvSpPr txBox="1"/>
            <p:nvPr/>
          </p:nvSpPr>
          <p:spPr>
            <a:xfrm>
              <a:off x="9248788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B51CB7-6691-4F85-B661-B9D5DAA1FA72}"/>
                </a:ext>
              </a:extLst>
            </p:cNvPr>
            <p:cNvSpPr txBox="1"/>
            <p:nvPr/>
          </p:nvSpPr>
          <p:spPr>
            <a:xfrm>
              <a:off x="9697542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B8161D-5452-4AE3-A434-42B91251B791}"/>
                </a:ext>
              </a:extLst>
            </p:cNvPr>
            <p:cNvSpPr txBox="1"/>
            <p:nvPr/>
          </p:nvSpPr>
          <p:spPr>
            <a:xfrm>
              <a:off x="10280624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39B2E7-49A2-42DC-BAA0-DF50E085D7B8}"/>
                </a:ext>
              </a:extLst>
            </p:cNvPr>
            <p:cNvSpPr txBox="1"/>
            <p:nvPr/>
          </p:nvSpPr>
          <p:spPr>
            <a:xfrm>
              <a:off x="10803085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0DE6F7-7D67-4487-BCAD-F990C65FF500}"/>
                </a:ext>
              </a:extLst>
            </p:cNvPr>
            <p:cNvSpPr txBox="1"/>
            <p:nvPr/>
          </p:nvSpPr>
          <p:spPr>
            <a:xfrm>
              <a:off x="11366032" y="1846260"/>
              <a:ext cx="355961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38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rPr>
                <a:t>7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EDF00F-A253-4608-A357-366317C08B07}"/>
                </a:ext>
              </a:extLst>
            </p:cNvPr>
            <p:cNvGrpSpPr/>
            <p:nvPr/>
          </p:nvGrpSpPr>
          <p:grpSpPr>
            <a:xfrm>
              <a:off x="2419626" y="126618"/>
              <a:ext cx="9600287" cy="2308347"/>
              <a:chOff x="85424" y="2945695"/>
              <a:chExt cx="12222341" cy="411145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2A6517A-5F14-49CD-97A4-409BFA39E575}"/>
                  </a:ext>
                </a:extLst>
              </p:cNvPr>
              <p:cNvGrpSpPr/>
              <p:nvPr/>
            </p:nvGrpSpPr>
            <p:grpSpPr>
              <a:xfrm>
                <a:off x="11350390" y="4712627"/>
                <a:ext cx="308939" cy="308936"/>
                <a:chOff x="9088809" y="1430137"/>
                <a:chExt cx="177422" cy="17742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A80E076-E140-4896-9C52-CB62B9E34412}"/>
                    </a:ext>
                  </a:extLst>
                </p:cNvPr>
                <p:cNvSpPr/>
                <p:nvPr/>
              </p:nvSpPr>
              <p:spPr>
                <a:xfrm>
                  <a:off x="9088810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5B41F2A-F1BE-4A6D-8A9D-57D01B8C6EFC}"/>
                    </a:ext>
                  </a:extLst>
                </p:cNvPr>
                <p:cNvSpPr/>
                <p:nvPr/>
              </p:nvSpPr>
              <p:spPr>
                <a:xfrm rot="10800000">
                  <a:off x="9088809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>
                        <a:alpha val="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787D994-2449-436E-AAA3-B7C32363457D}"/>
                  </a:ext>
                </a:extLst>
              </p:cNvPr>
              <p:cNvGrpSpPr/>
              <p:nvPr/>
            </p:nvGrpSpPr>
            <p:grpSpPr>
              <a:xfrm>
                <a:off x="7670652" y="4180363"/>
                <a:ext cx="308953" cy="308936"/>
                <a:chOff x="9088810" y="1430137"/>
                <a:chExt cx="177431" cy="177421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3FF94D0-A647-406B-B02D-351C70265297}"/>
                    </a:ext>
                  </a:extLst>
                </p:cNvPr>
                <p:cNvSpPr/>
                <p:nvPr/>
              </p:nvSpPr>
              <p:spPr>
                <a:xfrm>
                  <a:off x="9088810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7B9B3FE-0162-44DC-93AC-A1DE96339849}"/>
                    </a:ext>
                  </a:extLst>
                </p:cNvPr>
                <p:cNvSpPr/>
                <p:nvPr/>
              </p:nvSpPr>
              <p:spPr>
                <a:xfrm rot="10800000">
                  <a:off x="9088820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>
                        <a:alpha val="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E878B1F-42E4-478A-956E-D79A921F94B8}"/>
                  </a:ext>
                </a:extLst>
              </p:cNvPr>
              <p:cNvGrpSpPr/>
              <p:nvPr/>
            </p:nvGrpSpPr>
            <p:grpSpPr>
              <a:xfrm>
                <a:off x="881463" y="4193611"/>
                <a:ext cx="308939" cy="308936"/>
                <a:chOff x="9088809" y="1430137"/>
                <a:chExt cx="177422" cy="17742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FE30859-1C32-4D2A-8F0D-A6219DA55E7A}"/>
                    </a:ext>
                  </a:extLst>
                </p:cNvPr>
                <p:cNvSpPr/>
                <p:nvPr/>
              </p:nvSpPr>
              <p:spPr>
                <a:xfrm>
                  <a:off x="9088810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A894BF0-15D3-4FE6-AD78-C86089C6FF61}"/>
                    </a:ext>
                  </a:extLst>
                </p:cNvPr>
                <p:cNvSpPr/>
                <p:nvPr/>
              </p:nvSpPr>
              <p:spPr>
                <a:xfrm rot="10800000">
                  <a:off x="9088809" y="1430137"/>
                  <a:ext cx="177421" cy="177421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tx1"/>
                    </a:gs>
                    <a:gs pos="50000">
                      <a:schemeClr val="bg1">
                        <a:alpha val="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385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79FEB5-EBCA-4256-A3DA-C8AB118E236C}"/>
                  </a:ext>
                </a:extLst>
              </p:cNvPr>
              <p:cNvSpPr txBox="1"/>
              <p:nvPr/>
            </p:nvSpPr>
            <p:spPr>
              <a:xfrm>
                <a:off x="859258" y="4434724"/>
                <a:ext cx="472446" cy="79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9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46A716-E9BC-42C0-B74C-9763814E5406}"/>
                  </a:ext>
                </a:extLst>
              </p:cNvPr>
              <p:cNvSpPr txBox="1"/>
              <p:nvPr/>
            </p:nvSpPr>
            <p:spPr>
              <a:xfrm>
                <a:off x="7647213" y="4473912"/>
                <a:ext cx="665083" cy="79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9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~5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C73925-3DD4-4091-8820-322D17324528}"/>
                  </a:ext>
                </a:extLst>
              </p:cNvPr>
              <p:cNvSpPr txBox="1"/>
              <p:nvPr/>
            </p:nvSpPr>
            <p:spPr>
              <a:xfrm>
                <a:off x="11333843" y="4977581"/>
                <a:ext cx="472446" cy="79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9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7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F4AB0A-0A38-44FC-8098-491424FF0535}"/>
                  </a:ext>
                </a:extLst>
              </p:cNvPr>
              <p:cNvSpPr txBox="1"/>
              <p:nvPr/>
            </p:nvSpPr>
            <p:spPr>
              <a:xfrm>
                <a:off x="197307" y="6327214"/>
                <a:ext cx="2333521" cy="72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98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20%Sm BiFeO</a:t>
                </a:r>
                <a:r>
                  <a:rPr kumimoji="0" lang="en-US" sz="1798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3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FEBD854-7839-46DF-968D-63473F603F63}"/>
                  </a:ext>
                </a:extLst>
              </p:cNvPr>
              <p:cNvSpPr txBox="1"/>
              <p:nvPr/>
            </p:nvSpPr>
            <p:spPr>
              <a:xfrm>
                <a:off x="11089137" y="6287172"/>
                <a:ext cx="1218628" cy="72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98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BiFeO</a:t>
                </a:r>
                <a:r>
                  <a:rPr kumimoji="0" lang="en-US" sz="1798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3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EA890F2-7401-4758-B802-3F9C24EFD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37715" y="6220925"/>
                <a:ext cx="37481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4047354-1C15-437E-BF5D-690B3D2390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161" y="6220925"/>
                <a:ext cx="677724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DF4E2FB-4542-430D-A115-A73AF39899E5}"/>
                  </a:ext>
                </a:extLst>
              </p:cNvPr>
              <p:cNvSpPr txBox="1"/>
              <p:nvPr/>
            </p:nvSpPr>
            <p:spPr>
              <a:xfrm>
                <a:off x="6510465" y="6327212"/>
                <a:ext cx="3690172" cy="72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385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98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Linear est. 7%Sm BiFeO</a:t>
                </a:r>
                <a:r>
                  <a:rPr kumimoji="0" lang="en-US" sz="1798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3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79DA7B5-74EB-4365-B354-9B925A4B2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4" y="2945695"/>
                <a:ext cx="12022354" cy="3090940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746D169-6F66-41F8-8053-9E861FB9375B}"/>
              </a:ext>
            </a:extLst>
          </p:cNvPr>
          <p:cNvSpPr/>
          <p:nvPr/>
        </p:nvSpPr>
        <p:spPr>
          <a:xfrm>
            <a:off x="1171427" y="6335126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6DB1"/>
                </a:solidFill>
                <a:effectLst/>
                <a:uLnTx/>
                <a:uFillTx/>
                <a:latin typeface="Open Sans"/>
                <a:ea typeface="+mn-ea"/>
                <a:cs typeface="Arial" charset="0"/>
                <a:hlinkClick r:id="rId6"/>
              </a:rPr>
              <a:t>arXiv:2004.11817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D713C-4B2B-4045-A79F-43A5A96C2DE6}"/>
              </a:ext>
            </a:extLst>
          </p:cNvPr>
          <p:cNvSpPr txBox="1"/>
          <p:nvPr/>
        </p:nvSpPr>
        <p:spPr>
          <a:xfrm>
            <a:off x="8194859" y="580967"/>
            <a:ext cx="38736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 by I. Takeuchi, UMD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Phase diagram by N. Valanoor et 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AEE79-F8BB-4C1D-9719-A1C88D7929C4}"/>
              </a:ext>
            </a:extLst>
          </p:cNvPr>
          <p:cNvSpPr/>
          <p:nvPr/>
        </p:nvSpPr>
        <p:spPr>
          <a:xfrm>
            <a:off x="1068245" y="3814818"/>
            <a:ext cx="476250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82A6EF-44C1-48FB-A6F4-94E496A0ACB2}"/>
              </a:ext>
            </a:extLst>
          </p:cNvPr>
          <p:cNvSpPr/>
          <p:nvPr/>
        </p:nvSpPr>
        <p:spPr>
          <a:xfrm>
            <a:off x="4686694" y="3832347"/>
            <a:ext cx="476250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16D6C5-FFA4-4273-A380-3BD8666E31F4}"/>
              </a:ext>
            </a:extLst>
          </p:cNvPr>
          <p:cNvSpPr/>
          <p:nvPr/>
        </p:nvSpPr>
        <p:spPr>
          <a:xfrm>
            <a:off x="8433747" y="3812299"/>
            <a:ext cx="476250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3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93"/>
    </mc:Choice>
    <mc:Fallback xmlns="">
      <p:transition spd="slow" advTm="72293"/>
    </mc:Fallback>
  </mc:AlternateContent>
  <p:extLst>
    <p:ext uri="{3A86A75C-4F4B-4683-9AE1-C65F6400EC91}">
      <p14:laserTraceLst xmlns:p14="http://schemas.microsoft.com/office/powerpoint/2010/main">
        <p14:tracePtLst>
          <p14:tracePt t="13417" x="8775700" y="785813"/>
          <p14:tracePt t="13551" x="8775700" y="776288"/>
          <p14:tracePt t="13567" x="8775700" y="766763"/>
          <p14:tracePt t="13575" x="8775700" y="757238"/>
          <p14:tracePt t="13582" x="8775700" y="749300"/>
          <p14:tracePt t="13592" x="8775700" y="739775"/>
          <p14:tracePt t="13598" x="8775700" y="712788"/>
          <p14:tracePt t="13607" x="8775700" y="703263"/>
          <p14:tracePt t="13615" x="8775700" y="684213"/>
          <p14:tracePt t="13623" x="8775700" y="666750"/>
          <p14:tracePt t="13639" x="8775700" y="647700"/>
          <p14:tracePt t="13647" x="8775700" y="630238"/>
          <p14:tracePt t="13655" x="8767763" y="611188"/>
          <p14:tracePt t="13663" x="8758238" y="603250"/>
          <p14:tracePt t="13671" x="8739188" y="566738"/>
          <p14:tracePt t="13679" x="8721725" y="547688"/>
          <p14:tracePt t="13687" x="8694738" y="511175"/>
          <p14:tracePt t="13697" x="8648700" y="465138"/>
          <p14:tracePt t="13703" x="8629650" y="457200"/>
          <p14:tracePt t="13711" x="8612188" y="438150"/>
          <p14:tracePt t="13719" x="8566150" y="420688"/>
          <p14:tracePt t="13726" x="8548688" y="411163"/>
          <p14:tracePt t="13735" x="8520113" y="384175"/>
          <p14:tracePt t="13743" x="8475663" y="365125"/>
          <p14:tracePt t="13751" x="8456613" y="365125"/>
          <p14:tracePt t="13759" x="8429625" y="355600"/>
          <p14:tracePt t="13767" x="8410575" y="347663"/>
          <p14:tracePt t="13774" x="8402638" y="347663"/>
          <p14:tracePt t="13783" x="8383588" y="338138"/>
          <p14:tracePt t="13791" x="8366125" y="338138"/>
          <p14:tracePt t="13807" x="8356600" y="338138"/>
          <p14:tracePt t="13943" x="8366125" y="338138"/>
          <p14:tracePt t="13951" x="8374063" y="338138"/>
          <p14:tracePt t="13959" x="8402638" y="338138"/>
          <p14:tracePt t="13968" x="8429625" y="355600"/>
          <p14:tracePt t="13975" x="8447088" y="365125"/>
          <p14:tracePt t="13983" x="8483600" y="374650"/>
          <p14:tracePt t="13991" x="8556625" y="384175"/>
          <p14:tracePt t="13998" x="8629650" y="428625"/>
          <p14:tracePt t="14010" x="8739188" y="428625"/>
          <p14:tracePt t="14015" x="8877300" y="457200"/>
          <p14:tracePt t="14023" x="9004300" y="484188"/>
          <p14:tracePt t="14032" x="9169400" y="501650"/>
          <p14:tracePt t="14039" x="9315450" y="520700"/>
          <p14:tracePt t="14047" x="9461500" y="530225"/>
          <p14:tracePt t="14055" x="9617075" y="557213"/>
          <p14:tracePt t="14063" x="9780588" y="574675"/>
          <p14:tracePt t="14072" x="9909175" y="574675"/>
          <p14:tracePt t="14079" x="10036175" y="574675"/>
          <p14:tracePt t="14087" x="10164763" y="574675"/>
          <p14:tracePt t="14094" x="10237788" y="574675"/>
          <p14:tracePt t="14103" x="10328275" y="574675"/>
          <p14:tracePt t="14111" x="10383838" y="574675"/>
          <p14:tracePt t="14119" x="10429875" y="574675"/>
          <p14:tracePt t="14127" x="10466388" y="574675"/>
          <p14:tracePt t="14135" x="10474325" y="574675"/>
          <p14:tracePt t="14143" x="10483850" y="574675"/>
          <p14:tracePt t="14359" x="0" y="0"/>
        </p14:tracePtLst>
        <p14:tracePtLst>
          <p14:tracePt t="20928" x="5580063" y="2538413"/>
          <p14:tracePt t="21055" x="5580063" y="2528888"/>
          <p14:tracePt t="21086" x="5580063" y="2501900"/>
          <p14:tracePt t="21094" x="5570538" y="2492375"/>
          <p14:tracePt t="21102" x="5561013" y="2474913"/>
          <p14:tracePt t="21113" x="5534025" y="2447925"/>
          <p14:tracePt t="21119" x="5534025" y="2428875"/>
          <p14:tracePt t="21127" x="5516563" y="2392363"/>
          <p14:tracePt t="21134" x="5487988" y="2365375"/>
          <p14:tracePt t="21142" x="5461000" y="2328863"/>
          <p14:tracePt t="21150" x="5424488" y="2282825"/>
          <p14:tracePt t="21158" x="5407025" y="2265363"/>
          <p14:tracePt t="21166" x="5370513" y="2219325"/>
          <p14:tracePt t="21175" x="5341938" y="2200275"/>
          <p14:tracePt t="21183" x="5278438" y="2155825"/>
          <p14:tracePt t="21191" x="5232400" y="2100263"/>
          <p14:tracePt t="21199" x="5195888" y="2082800"/>
          <p14:tracePt t="21206" x="5141913" y="2046288"/>
          <p14:tracePt t="21216" x="5114925" y="2036763"/>
          <p14:tracePt t="21222" x="5049838" y="2027238"/>
          <p14:tracePt t="21230" x="5022850" y="2009775"/>
          <p14:tracePt t="21239" x="4995863" y="1981200"/>
          <p14:tracePt t="21247" x="4976813" y="1981200"/>
          <p14:tracePt t="21254" x="4949825" y="1973263"/>
          <p14:tracePt t="21262" x="4922838" y="1954213"/>
          <p14:tracePt t="21271" x="4895850" y="1944688"/>
          <p14:tracePt t="21279" x="4886325" y="1944688"/>
          <p14:tracePt t="21287" x="4876800" y="1935163"/>
          <p14:tracePt t="21294" x="4867275" y="1935163"/>
          <p14:tracePt t="21302" x="4857750" y="1935163"/>
          <p14:tracePt t="21310" x="4849813" y="1935163"/>
          <p14:tracePt t="21321" x="4840288" y="1935163"/>
          <p14:tracePt t="21342" x="4821238" y="1927225"/>
          <p14:tracePt t="21350" x="4813300" y="1927225"/>
          <p14:tracePt t="21358" x="4803775" y="1927225"/>
          <p14:tracePt t="21383" x="4784725" y="1927225"/>
          <p14:tracePt t="21407" x="4776788" y="1927225"/>
          <p14:tracePt t="21423" x="4767263" y="1927225"/>
          <p14:tracePt t="21439" x="4757738" y="1927225"/>
          <p14:tracePt t="21454" x="4730750" y="1927225"/>
          <p14:tracePt t="21462" x="4711700" y="1963738"/>
          <p14:tracePt t="21479" x="4711700" y="1990725"/>
          <p14:tracePt t="21487" x="4711700" y="2000250"/>
          <p14:tracePt t="21495" x="4703763" y="2009775"/>
          <p14:tracePt t="21502" x="4703763" y="2027238"/>
          <p14:tracePt t="21510" x="4684713" y="2063750"/>
          <p14:tracePt t="21518" x="4684713" y="2082800"/>
          <p14:tracePt t="21528" x="4684713" y="2090738"/>
          <p14:tracePt t="21534" x="4675188" y="2100263"/>
          <p14:tracePt t="21542" x="4675188" y="2119313"/>
          <p14:tracePt t="21550" x="4675188" y="2136775"/>
          <p14:tracePt t="21558" x="4675188" y="2163763"/>
          <p14:tracePt t="21567" x="4675188" y="2182813"/>
          <p14:tracePt t="21575" x="4675188" y="2219325"/>
          <p14:tracePt t="21583" x="4675188" y="2246313"/>
          <p14:tracePt t="21591" x="4675188" y="2273300"/>
          <p14:tracePt t="21598" x="4675188" y="2292350"/>
          <p14:tracePt t="21607" x="4675188" y="2319338"/>
          <p14:tracePt t="21614" x="4675188" y="2328863"/>
          <p14:tracePt t="21623" x="4675188" y="2346325"/>
          <p14:tracePt t="21634" x="4684713" y="2365375"/>
          <p14:tracePt t="21655" x="4684713" y="2374900"/>
          <p14:tracePt t="21726" x="4694238" y="2382838"/>
          <p14:tracePt t="21759" x="4721225" y="2382838"/>
          <p14:tracePt t="21767" x="4721225" y="2365375"/>
          <p14:tracePt t="21775" x="4730750" y="2328863"/>
          <p14:tracePt t="21782" x="4740275" y="2301875"/>
          <p14:tracePt t="21790" x="4740275" y="2282825"/>
          <p14:tracePt t="21799" x="4740275" y="2265363"/>
          <p14:tracePt t="21806" x="4748213" y="2236788"/>
          <p14:tracePt t="21814" x="4757738" y="2209800"/>
          <p14:tracePt t="21822" x="4767263" y="2192338"/>
          <p14:tracePt t="21830" x="4767263" y="2173288"/>
          <p14:tracePt t="21838" x="4767263" y="2136775"/>
          <p14:tracePt t="21846" x="4767263" y="2109788"/>
          <p14:tracePt t="21854" x="4767263" y="2073275"/>
          <p14:tracePt t="21862" x="4767263" y="2027238"/>
          <p14:tracePt t="21870" x="4767263" y="1990725"/>
          <p14:tracePt t="21878" x="4767263" y="1935163"/>
          <p14:tracePt t="21903" x="4757738" y="1781175"/>
          <p14:tracePt t="21910" x="4730750" y="1735138"/>
          <p14:tracePt t="21919" x="4721225" y="1725613"/>
          <p14:tracePt t="21927" x="4711700" y="1708150"/>
          <p14:tracePt t="21935" x="4703763" y="1698625"/>
          <p14:tracePt t="21943" x="4703763" y="1689100"/>
          <p14:tracePt t="21950" x="4675188" y="1662113"/>
          <p14:tracePt t="21958" x="4667250" y="1652588"/>
          <p14:tracePt t="22030" x="4648200" y="1652588"/>
          <p14:tracePt t="22038" x="4638675" y="1652588"/>
          <p14:tracePt t="22054" x="4630738" y="1652588"/>
          <p14:tracePt t="22063" x="4602163" y="1652588"/>
          <p14:tracePt t="22071" x="4584700" y="1652588"/>
          <p14:tracePt t="22078" x="4565650" y="1671638"/>
          <p14:tracePt t="22086" x="4538663" y="1689100"/>
          <p14:tracePt t="22095" x="4529138" y="1708150"/>
          <p14:tracePt t="22103" x="4492625" y="1771650"/>
          <p14:tracePt t="22112" x="4484688" y="1781175"/>
          <p14:tracePt t="22118" x="4475163" y="1817688"/>
          <p14:tracePt t="22127" x="4456113" y="1862138"/>
          <p14:tracePt t="22135" x="4448175" y="1881188"/>
          <p14:tracePt t="22143" x="4419600" y="1935163"/>
          <p14:tracePt t="22151" x="4419600" y="1963738"/>
          <p14:tracePt t="22159" x="4411663" y="2000250"/>
          <p14:tracePt t="22167" x="4411663" y="2027238"/>
          <p14:tracePt t="22175" x="4411663" y="2082800"/>
          <p14:tracePt t="22183" x="4411663" y="2109788"/>
          <p14:tracePt t="22191" x="4411663" y="2127250"/>
          <p14:tracePt t="22198" x="4411663" y="2163763"/>
          <p14:tracePt t="22206" x="4411663" y="2209800"/>
          <p14:tracePt t="22215" x="4411663" y="2228850"/>
          <p14:tracePt t="22222" x="4411663" y="2246313"/>
          <p14:tracePt t="22230" x="4411663" y="2265363"/>
          <p14:tracePt t="22239" x="4411663" y="2292350"/>
          <p14:tracePt t="22246" x="4429125" y="2319338"/>
          <p14:tracePt t="22255" x="4438650" y="2328863"/>
          <p14:tracePt t="22262" x="4448175" y="2346325"/>
          <p14:tracePt t="22279" x="4456113" y="2365375"/>
          <p14:tracePt t="22295" x="4465638" y="2374900"/>
          <p14:tracePt t="22303" x="4475163" y="2382838"/>
          <p14:tracePt t="22351" x="4484688" y="2382838"/>
          <p14:tracePt t="22367" x="4502150" y="2382838"/>
          <p14:tracePt t="22374" x="4521200" y="2382838"/>
          <p14:tracePt t="22383" x="4538663" y="2382838"/>
          <p14:tracePt t="22390" x="4575175" y="2365375"/>
          <p14:tracePt t="22398" x="4611688" y="2328863"/>
          <p14:tracePt t="22407" x="4638675" y="2309813"/>
          <p14:tracePt t="22415" x="4667250" y="2273300"/>
          <p14:tracePt t="22425" x="4694238" y="2228850"/>
          <p14:tracePt t="22431" x="4703763" y="2200275"/>
          <p14:tracePt t="22439" x="4730750" y="2173288"/>
          <p14:tracePt t="22446" x="4740275" y="2136775"/>
          <p14:tracePt t="22454" x="4748213" y="2100263"/>
          <p14:tracePt t="22462" x="4767263" y="2082800"/>
          <p14:tracePt t="22470" x="4784725" y="2036763"/>
          <p14:tracePt t="22479" x="4784725" y="2009775"/>
          <p14:tracePt t="22487" x="4794250" y="1973263"/>
          <p14:tracePt t="22494" x="4803775" y="1944688"/>
          <p14:tracePt t="22502" x="4803775" y="1927225"/>
          <p14:tracePt t="22510" x="4803775" y="1898650"/>
          <p14:tracePt t="22518" x="4803775" y="1862138"/>
          <p14:tracePt t="22528" x="4803775" y="1844675"/>
          <p14:tracePt t="22534" x="4803775" y="1808163"/>
          <p14:tracePt t="22543" x="4803775" y="1781175"/>
          <p14:tracePt t="22550" x="4803775" y="1752600"/>
          <p14:tracePt t="22559" x="4803775" y="1735138"/>
          <p14:tracePt t="22567" x="4803775" y="1708150"/>
          <p14:tracePt t="22574" x="4803775" y="1698625"/>
          <p14:tracePt t="22582" x="4803775" y="1689100"/>
          <p14:tracePt t="22591" x="4794250" y="1662113"/>
          <p14:tracePt t="22598" x="4784725" y="1652588"/>
          <p14:tracePt t="22622" x="4776788" y="1652588"/>
          <p14:tracePt t="22687" x="4767263" y="1643063"/>
          <p14:tracePt t="22703" x="4757738" y="1643063"/>
          <p14:tracePt t="22711" x="4740275" y="1643063"/>
          <p14:tracePt t="22719" x="4703763" y="1662113"/>
          <p14:tracePt t="22727" x="4675188" y="1671638"/>
          <p14:tracePt t="22735" x="4648200" y="1689100"/>
          <p14:tracePt t="22742" x="4611688" y="1725613"/>
          <p14:tracePt t="22750" x="4594225" y="1744663"/>
          <p14:tracePt t="22759" x="4565650" y="1771650"/>
          <p14:tracePt t="22767" x="4529138" y="1808163"/>
          <p14:tracePt t="22775" x="4521200" y="1825625"/>
          <p14:tracePt t="22783" x="4484688" y="1871663"/>
          <p14:tracePt t="22790" x="4465638" y="1917700"/>
          <p14:tracePt t="22799" x="4456113" y="1935163"/>
          <p14:tracePt t="22806" x="4429125" y="1981200"/>
          <p14:tracePt t="22814" x="4429125" y="2000250"/>
          <p14:tracePt t="22822" x="4419600" y="2027238"/>
          <p14:tracePt t="22831" x="4419600" y="2046288"/>
          <p14:tracePt t="22839" x="4419600" y="2073275"/>
          <p14:tracePt t="22846" x="4419600" y="2090738"/>
          <p14:tracePt t="22854" x="4419600" y="2109788"/>
          <p14:tracePt t="22863" x="4419600" y="2127250"/>
          <p14:tracePt t="22870" x="4419600" y="2155825"/>
          <p14:tracePt t="22878" x="4419600" y="2173288"/>
          <p14:tracePt t="22886" x="4419600" y="2200275"/>
          <p14:tracePt t="22895" x="4419600" y="2219325"/>
          <p14:tracePt t="22903" x="4419600" y="2228850"/>
          <p14:tracePt t="22910" x="4419600" y="2265363"/>
          <p14:tracePt t="22919" x="4419600" y="2273300"/>
          <p14:tracePt t="22927" x="4438650" y="2309813"/>
          <p14:tracePt t="22935" x="4438650" y="2338388"/>
          <p14:tracePt t="22943" x="4448175" y="2355850"/>
          <p14:tracePt t="22951" x="4448175" y="2365375"/>
          <p14:tracePt t="22959" x="4456113" y="2392363"/>
          <p14:tracePt t="22966" x="4465638" y="2401888"/>
          <p14:tracePt t="22982" x="4475163" y="2411413"/>
          <p14:tracePt t="23022" x="4484688" y="2411413"/>
          <p14:tracePt t="23038" x="4502150" y="2411413"/>
          <p14:tracePt t="23047" x="4521200" y="2411413"/>
          <p14:tracePt t="23055" x="4548188" y="2411413"/>
          <p14:tracePt t="23063" x="4565650" y="2411413"/>
          <p14:tracePt t="23071" x="4594225" y="2411413"/>
          <p14:tracePt t="23079" x="4611688" y="2411413"/>
          <p14:tracePt t="23087" x="4638675" y="2411413"/>
          <p14:tracePt t="23097" x="4675188" y="2392363"/>
          <p14:tracePt t="23102" x="4675188" y="2382838"/>
          <p14:tracePt t="23111" x="4694238" y="2365375"/>
          <p14:tracePt t="23118" x="4721225" y="2338388"/>
          <p14:tracePt t="23127" x="4730750" y="2309813"/>
          <p14:tracePt t="23134" x="4730750" y="2273300"/>
          <p14:tracePt t="23143" x="4748213" y="2236788"/>
          <p14:tracePt t="23151" x="4748213" y="2192338"/>
          <p14:tracePt t="23159" x="4748213" y="2155825"/>
          <p14:tracePt t="23167" x="4748213" y="2119313"/>
          <p14:tracePt t="23175" x="4748213" y="2082800"/>
          <p14:tracePt t="23182" x="4748213" y="2054225"/>
          <p14:tracePt t="23190" x="4748213" y="2017713"/>
          <p14:tracePt t="23198" x="4748213" y="1990725"/>
          <p14:tracePt t="23210" x="4748213" y="1981200"/>
          <p14:tracePt t="23217" x="4740275" y="1973263"/>
          <p14:tracePt t="23223" x="4740275" y="1963738"/>
          <p14:tracePt t="23231" x="4730750" y="1954213"/>
          <p14:tracePt t="23246" x="4730750" y="1935163"/>
          <p14:tracePt t="23262" x="4721225" y="1927225"/>
          <p14:tracePt t="23294" x="4721225" y="1917700"/>
          <p14:tracePt t="23327" x="4711700" y="1908175"/>
          <p14:tracePt t="23350" x="4703763" y="1908175"/>
          <p14:tracePt t="23367" x="4675188" y="1908175"/>
          <p14:tracePt t="23383" x="4667250" y="1917700"/>
          <p14:tracePt t="23391" x="4657725" y="1917700"/>
          <p14:tracePt t="23399" x="4638675" y="1927225"/>
          <p14:tracePt t="23415" x="4621213" y="1944688"/>
          <p14:tracePt t="23559" x="0" y="0"/>
        </p14:tracePtLst>
        <p14:tracePtLst>
          <p14:tracePt t="25449" x="11561763" y="2528888"/>
          <p14:tracePt t="25639" x="11561763" y="2511425"/>
          <p14:tracePt t="25654" x="11561763" y="2492375"/>
          <p14:tracePt t="25671" x="11561763" y="2484438"/>
          <p14:tracePt t="25695" x="11561763" y="2474913"/>
          <p14:tracePt t="25711" x="11561763" y="2455863"/>
          <p14:tracePt t="25718" x="11561763" y="2447925"/>
          <p14:tracePt t="25799" x="11561763" y="2438400"/>
          <p14:tracePt t="25839" x="11552238" y="2428875"/>
          <p14:tracePt t="25871" x="11534775" y="2428875"/>
          <p14:tracePt t="25887" x="11525250" y="2419350"/>
          <p14:tracePt t="25894" x="11515725" y="2419350"/>
          <p14:tracePt t="25903" x="11507788" y="2419350"/>
          <p14:tracePt t="25910" x="11498263" y="2419350"/>
          <p14:tracePt t="25919" x="11488738" y="2419350"/>
          <p14:tracePt t="25926" x="11471275" y="2419350"/>
          <p14:tracePt t="25945" x="11452225" y="2419350"/>
          <p14:tracePt t="25951" x="11434763" y="2419350"/>
          <p14:tracePt t="25959" x="11425238" y="2428875"/>
          <p14:tracePt t="25967" x="11415713" y="2438400"/>
          <p14:tracePt t="25974" x="11398250" y="2455863"/>
          <p14:tracePt t="25982" x="11388725" y="2484438"/>
          <p14:tracePt t="25990" x="11379200" y="2492375"/>
          <p14:tracePt t="25998" x="11369675" y="2520950"/>
          <p14:tracePt t="26008" x="11352213" y="2538413"/>
          <p14:tracePt t="26023" x="11352213" y="2574925"/>
          <p14:tracePt t="26031" x="11342688" y="2574925"/>
          <p14:tracePt t="26039" x="11342688" y="2593975"/>
          <p14:tracePt t="26047" x="11342688" y="2611438"/>
          <p14:tracePt t="26055" x="11342688" y="2620963"/>
          <p14:tracePt t="26063" x="11342688" y="2630488"/>
          <p14:tracePt t="26071" x="11342688" y="2638425"/>
          <p14:tracePt t="26079" x="11342688" y="2667000"/>
          <p14:tracePt t="26095" x="11342688" y="2674938"/>
          <p14:tracePt t="26103" x="11342688" y="2693988"/>
          <p14:tracePt t="26111" x="11342688" y="2711450"/>
          <p14:tracePt t="26126" x="11342688" y="2720975"/>
          <p14:tracePt t="26151" x="11342688" y="2740025"/>
          <p14:tracePt t="26166" x="11342688" y="2747963"/>
          <p14:tracePt t="26182" x="11352213" y="2747963"/>
          <p14:tracePt t="26190" x="11360150" y="2747963"/>
          <p14:tracePt t="26198" x="11379200" y="2757488"/>
          <p14:tracePt t="26206" x="11388725" y="2757488"/>
          <p14:tracePt t="26222" x="11398250" y="2757488"/>
          <p14:tracePt t="26238" x="11415713" y="2757488"/>
          <p14:tracePt t="26246" x="11442700" y="2757488"/>
          <p14:tracePt t="26254" x="11452225" y="2740025"/>
          <p14:tracePt t="26262" x="11479213" y="2720975"/>
          <p14:tracePt t="26270" x="11507788" y="2693988"/>
          <p14:tracePt t="26279" x="11525250" y="2667000"/>
          <p14:tracePt t="26287" x="11544300" y="2647950"/>
          <p14:tracePt t="26295" x="11552238" y="2638425"/>
          <p14:tracePt t="26302" x="11580813" y="2611438"/>
          <p14:tracePt t="26320" x="11588750" y="2593975"/>
          <p14:tracePt t="26327" x="11598275" y="2574925"/>
          <p14:tracePt t="26334" x="11598275" y="2565400"/>
          <p14:tracePt t="26342" x="11617325" y="2547938"/>
          <p14:tracePt t="26350" x="11625263" y="2528888"/>
          <p14:tracePt t="26367" x="11625263" y="2520950"/>
          <p14:tracePt t="26374" x="11625263" y="2511425"/>
          <p14:tracePt t="26383" x="11625263" y="2501900"/>
          <p14:tracePt t="26399" x="11625263" y="2484438"/>
          <p14:tracePt t="26430" x="11625263" y="2474913"/>
          <p14:tracePt t="26446" x="11625263" y="2465388"/>
          <p14:tracePt t="26463" x="11625263" y="2447925"/>
          <p14:tracePt t="26471" x="11625263" y="2438400"/>
          <p14:tracePt t="26487" x="11625263" y="2419350"/>
          <p14:tracePt t="26495" x="11617325" y="2419350"/>
          <p14:tracePt t="26503" x="11617325" y="2401888"/>
          <p14:tracePt t="26511" x="11607800" y="2392363"/>
          <p14:tracePt t="26519" x="11607800" y="2382838"/>
          <p14:tracePt t="26528" x="11598275" y="2374900"/>
          <p14:tracePt t="26534" x="11571288" y="2346325"/>
          <p14:tracePt t="26542" x="11561763" y="2338388"/>
          <p14:tracePt t="26550" x="11552238" y="2338388"/>
          <p14:tracePt t="26567" x="11544300" y="2328863"/>
          <p14:tracePt t="26631" x="11534775" y="2328863"/>
          <p14:tracePt t="26646" x="11525250" y="2328863"/>
          <p14:tracePt t="26654" x="11507788" y="2328863"/>
          <p14:tracePt t="26662" x="11488738" y="2328863"/>
          <p14:tracePt t="26670" x="11452225" y="2338388"/>
          <p14:tracePt t="26686" x="11425238" y="2355850"/>
          <p14:tracePt t="26695" x="11415713" y="2365375"/>
          <p14:tracePt t="26702" x="11398250" y="2374900"/>
          <p14:tracePt t="26711" x="11388725" y="2374900"/>
          <p14:tracePt t="26719" x="11388725" y="2382838"/>
          <p14:tracePt t="26727" x="11369675" y="2411413"/>
          <p14:tracePt t="26737" x="11360150" y="2428875"/>
          <p14:tracePt t="26743" x="11352213" y="2447925"/>
          <p14:tracePt t="26751" x="11352213" y="2484438"/>
          <p14:tracePt t="26759" x="11342688" y="2484438"/>
          <p14:tracePt t="26767" x="11323638" y="2511425"/>
          <p14:tracePt t="26774" x="11315700" y="2547938"/>
          <p14:tracePt t="26790" x="11315700" y="2574925"/>
          <p14:tracePt t="26800" x="11315700" y="2584450"/>
          <p14:tracePt t="26807" x="11315700" y="2611438"/>
          <p14:tracePt t="26815" x="11315700" y="2630488"/>
          <p14:tracePt t="26823" x="11315700" y="2638425"/>
          <p14:tracePt t="26831" x="11315700" y="2657475"/>
          <p14:tracePt t="26841" x="11315700" y="2667000"/>
          <p14:tracePt t="26847" x="11315700" y="2674938"/>
          <p14:tracePt t="26863" x="11315700" y="2693988"/>
          <p14:tracePt t="26871" x="11315700" y="2703513"/>
          <p14:tracePt t="26886" x="11315700" y="2711450"/>
          <p14:tracePt t="26895" x="11315700" y="2720975"/>
          <p14:tracePt t="26911" x="11323638" y="2730500"/>
          <p14:tracePt t="26919" x="11342688" y="2747963"/>
          <p14:tracePt t="26927" x="11369675" y="2767013"/>
          <p14:tracePt t="26935" x="11388725" y="2767013"/>
          <p14:tracePt t="26947" x="11425238" y="2767013"/>
          <p14:tracePt t="26951" x="11452225" y="2767013"/>
          <p14:tracePt t="26959" x="11471275" y="2767013"/>
          <p14:tracePt t="26967" x="11507788" y="2767013"/>
          <p14:tracePt t="26974" x="11515725" y="2767013"/>
          <p14:tracePt t="26983" x="11544300" y="2767013"/>
          <p14:tracePt t="26991" x="11561763" y="2757488"/>
          <p14:tracePt t="26999" x="11571288" y="2747963"/>
          <p14:tracePt t="27008" x="11580813" y="2740025"/>
          <p14:tracePt t="27014" x="11588750" y="2730500"/>
          <p14:tracePt t="27023" x="11607800" y="2711450"/>
          <p14:tracePt t="27031" x="11607800" y="2703513"/>
          <p14:tracePt t="27039" x="11617325" y="2703513"/>
          <p14:tracePt t="27047" x="11625263" y="2693988"/>
          <p14:tracePt t="27063" x="11634788" y="2684463"/>
          <p14:tracePt t="27071" x="11634788" y="2674938"/>
          <p14:tracePt t="27078" x="11634788" y="2667000"/>
          <p14:tracePt t="27087" x="11634788" y="2657475"/>
          <p14:tracePt t="27095" x="11634788" y="2638425"/>
          <p14:tracePt t="27111" x="11644313" y="2620963"/>
          <p14:tracePt t="27127" x="11644313" y="2601913"/>
          <p14:tracePt t="27135" x="11644313" y="2584450"/>
          <p14:tracePt t="27143" x="11644313" y="2574925"/>
          <p14:tracePt t="27159" x="11644313" y="2557463"/>
          <p14:tracePt t="27167" x="11644313" y="2547938"/>
          <p14:tracePt t="27199" x="11644313" y="2538413"/>
          <p14:tracePt t="27263" x="11644313" y="2520950"/>
          <p14:tracePt t="27319" x="11653838" y="2501900"/>
          <p14:tracePt t="27343" x="0" y="0"/>
        </p14:tracePtLst>
        <p14:tracePtLst>
          <p14:tracePt t="29440" x="4675188" y="2374900"/>
          <p14:tracePt t="29567" x="4667250" y="2355850"/>
          <p14:tracePt t="29583" x="4667250" y="2346325"/>
          <p14:tracePt t="29591" x="4667250" y="2338388"/>
          <p14:tracePt t="29599" x="4667250" y="2309813"/>
          <p14:tracePt t="29607" x="4667250" y="2301875"/>
          <p14:tracePt t="29615" x="4667250" y="2292350"/>
          <p14:tracePt t="29623" x="4667250" y="2255838"/>
          <p14:tracePt t="29633" x="4667250" y="2246313"/>
          <p14:tracePt t="29640" x="4667250" y="2209800"/>
          <p14:tracePt t="29647" x="4667250" y="2200275"/>
          <p14:tracePt t="29655" x="4667250" y="2182813"/>
          <p14:tracePt t="29675" x="4667250" y="2173288"/>
          <p14:tracePt t="29696" x="4648200" y="2155825"/>
          <p14:tracePt t="29743" x="4638675" y="2146300"/>
          <p14:tracePt t="29759" x="4638675" y="2136775"/>
          <p14:tracePt t="29951" x="4630738" y="2136775"/>
          <p14:tracePt t="29983" x="4630738" y="2155825"/>
          <p14:tracePt t="29991" x="4630738" y="2163763"/>
          <p14:tracePt t="30015" x="4630738" y="2173288"/>
          <p14:tracePt t="30023" x="4630738" y="2192338"/>
          <p14:tracePt t="30031" x="4630738" y="2200275"/>
          <p14:tracePt t="30050" x="4630738" y="2209800"/>
          <p14:tracePt t="30055" x="4630738" y="2219325"/>
          <p14:tracePt t="30151" x="4630738" y="2228850"/>
          <p14:tracePt t="30167" x="4638675" y="2228850"/>
          <p14:tracePt t="30175" x="4648200" y="2228850"/>
          <p14:tracePt t="30191" x="4667250" y="2228850"/>
          <p14:tracePt t="30199" x="4694238" y="2209800"/>
          <p14:tracePt t="30207" x="4703763" y="2182813"/>
          <p14:tracePt t="30217" x="4721225" y="2146300"/>
          <p14:tracePt t="30223" x="4730750" y="2136775"/>
          <p14:tracePt t="30231" x="4740275" y="2109788"/>
          <p14:tracePt t="30239" x="4740275" y="2082800"/>
          <p14:tracePt t="30247" x="4740275" y="2063750"/>
          <p14:tracePt t="30255" x="4748213" y="2046288"/>
          <p14:tracePt t="30264" x="4748213" y="2027238"/>
          <p14:tracePt t="30271" x="4748213" y="2017713"/>
          <p14:tracePt t="30279" x="4748213" y="2009775"/>
          <p14:tracePt t="30287" x="4748213" y="2000250"/>
          <p14:tracePt t="30295" x="4748213" y="1981200"/>
          <p14:tracePt t="30311" x="4740275" y="1963738"/>
          <p14:tracePt t="30327" x="4730750" y="1944688"/>
          <p14:tracePt t="30335" x="4721225" y="1927225"/>
          <p14:tracePt t="30343" x="4711700" y="1917700"/>
          <p14:tracePt t="30351" x="4684713" y="1890713"/>
          <p14:tracePt t="30359" x="4675188" y="1881188"/>
          <p14:tracePt t="30367" x="4657725" y="1881188"/>
          <p14:tracePt t="30375" x="4648200" y="1881188"/>
          <p14:tracePt t="30383" x="4638675" y="1871663"/>
          <p14:tracePt t="30399" x="4621213" y="1871663"/>
          <p14:tracePt t="30407" x="4611688" y="1871663"/>
          <p14:tracePt t="30425" x="4594225" y="1871663"/>
          <p14:tracePt t="30431" x="4575175" y="1871663"/>
          <p14:tracePt t="30439" x="4557713" y="1871663"/>
          <p14:tracePt t="30447" x="4548188" y="1871663"/>
          <p14:tracePt t="30463" x="4521200" y="1871663"/>
          <p14:tracePt t="30471" x="4502150" y="1881188"/>
          <p14:tracePt t="30479" x="4492625" y="1890713"/>
          <p14:tracePt t="30487" x="4492625" y="1898650"/>
          <p14:tracePt t="30495" x="4484688" y="1908175"/>
          <p14:tracePt t="30503" x="4465638" y="1927225"/>
          <p14:tracePt t="30511" x="4456113" y="1927225"/>
          <p14:tracePt t="30519" x="4438650" y="1954213"/>
          <p14:tracePt t="30529" x="4429125" y="1973263"/>
          <p14:tracePt t="30535" x="4419600" y="2009775"/>
          <p14:tracePt t="30543" x="4411663" y="2027238"/>
          <p14:tracePt t="30551" x="4411663" y="2054225"/>
          <p14:tracePt t="30559" x="4411663" y="2063750"/>
          <p14:tracePt t="30567" x="4392613" y="2100263"/>
          <p14:tracePt t="30575" x="4392613" y="2119313"/>
          <p14:tracePt t="30583" x="4392613" y="2146300"/>
          <p14:tracePt t="30592" x="4392613" y="2163763"/>
          <p14:tracePt t="30599" x="4392613" y="2192338"/>
          <p14:tracePt t="30607" x="4392613" y="2209800"/>
          <p14:tracePt t="30615" x="4392613" y="2219325"/>
          <p14:tracePt t="30623" x="4392613" y="2255838"/>
          <p14:tracePt t="30633" x="4392613" y="2265363"/>
          <p14:tracePt t="30639" x="4392613" y="2292350"/>
          <p14:tracePt t="30647" x="4392613" y="2309813"/>
          <p14:tracePt t="30655" x="4402138" y="2328863"/>
          <p14:tracePt t="30663" x="4402138" y="2346325"/>
          <p14:tracePt t="30671" x="4411663" y="2374900"/>
          <p14:tracePt t="30679" x="4429125" y="2392363"/>
          <p14:tracePt t="30695" x="4448175" y="2411413"/>
          <p14:tracePt t="30703" x="4456113" y="2419350"/>
          <p14:tracePt t="30711" x="4475163" y="2438400"/>
          <p14:tracePt t="30719" x="4492625" y="2447925"/>
          <p14:tracePt t="30727" x="4511675" y="2455863"/>
          <p14:tracePt t="30737" x="4557713" y="2474913"/>
          <p14:tracePt t="30743" x="4575175" y="2511425"/>
          <p14:tracePt t="30751" x="4594225" y="2511425"/>
          <p14:tracePt t="30759" x="4648200" y="2511425"/>
          <p14:tracePt t="30767" x="4675188" y="2511425"/>
          <p14:tracePt t="30775" x="4721225" y="2511425"/>
          <p14:tracePt t="30783" x="4748213" y="2511425"/>
          <p14:tracePt t="30791" x="4776788" y="2511425"/>
          <p14:tracePt t="30799" x="4794250" y="2511425"/>
          <p14:tracePt t="30807" x="4821238" y="2511425"/>
          <p14:tracePt t="30814" x="4840288" y="2511425"/>
          <p14:tracePt t="30831" x="4886325" y="2484438"/>
          <p14:tracePt t="30841" x="4895850" y="2474913"/>
          <p14:tracePt t="30847" x="4903788" y="2474913"/>
          <p14:tracePt t="30863" x="4903788" y="2465388"/>
          <p14:tracePt t="30871" x="4913313" y="2455863"/>
          <p14:tracePt t="30879" x="4913313" y="2447925"/>
          <p14:tracePt t="30887" x="4922838" y="2438400"/>
          <p14:tracePt t="30895" x="4922838" y="2411413"/>
          <p14:tracePt t="30904" x="4922838" y="2401888"/>
          <p14:tracePt t="30919" x="4922838" y="2392363"/>
          <p14:tracePt t="30927" x="4922838" y="2374900"/>
          <p14:tracePt t="30935" x="4922838" y="2365375"/>
          <p14:tracePt t="30946" x="4922838" y="2346325"/>
          <p14:tracePt t="30951" x="4922838" y="2328863"/>
          <p14:tracePt t="30967" x="4922838" y="2309813"/>
          <p14:tracePt t="30975" x="4922838" y="2282825"/>
          <p14:tracePt t="30983" x="4922838" y="2273300"/>
          <p14:tracePt t="30999" x="4913313" y="2255838"/>
          <p14:tracePt t="31007" x="4913313" y="2236788"/>
          <p14:tracePt t="31015" x="4895850" y="2219325"/>
          <p14:tracePt t="31023" x="4876800" y="2209800"/>
          <p14:tracePt t="31031" x="4867275" y="2182813"/>
          <p14:tracePt t="31039" x="4857750" y="2182813"/>
          <p14:tracePt t="31050" x="4840288" y="2163763"/>
          <p14:tracePt t="31071" x="4803775" y="2127250"/>
          <p14:tracePt t="31079" x="4794250" y="2127250"/>
          <p14:tracePt t="31086" x="4784725" y="2119313"/>
          <p14:tracePt t="31112" x="4767263" y="2109788"/>
          <p14:tracePt t="31119" x="4757738" y="2100263"/>
          <p14:tracePt t="31135" x="4748213" y="2100263"/>
          <p14:tracePt t="31155" x="4740275" y="2100263"/>
          <p14:tracePt t="31167" x="4730750" y="2100263"/>
          <p14:tracePt t="31176" x="4711700" y="2100263"/>
          <p14:tracePt t="31183" x="4703763" y="2100263"/>
          <p14:tracePt t="31199" x="4675188" y="2100263"/>
          <p14:tracePt t="31206" x="4667250" y="2100263"/>
          <p14:tracePt t="31222" x="4648200" y="2100263"/>
          <p14:tracePt t="31230" x="4630738" y="2100263"/>
          <p14:tracePt t="31239" x="4621213" y="2109788"/>
          <p14:tracePt t="31258" x="4611688" y="2119313"/>
          <p14:tracePt t="31263" x="4594225" y="2127250"/>
          <p14:tracePt t="31271" x="4575175" y="2146300"/>
          <p14:tracePt t="31287" x="4565650" y="2155825"/>
          <p14:tracePt t="31480" x="0" y="0"/>
        </p14:tracePtLst>
        <p14:tracePtLst>
          <p14:tracePt t="32921" x="11571288" y="2054225"/>
          <p14:tracePt t="33087" x="11571288" y="2046288"/>
          <p14:tracePt t="33111" x="11561763" y="2046288"/>
          <p14:tracePt t="33135" x="11552238" y="2046288"/>
          <p14:tracePt t="33143" x="11525250" y="2054225"/>
          <p14:tracePt t="33151" x="11507788" y="2063750"/>
          <p14:tracePt t="33159" x="11488738" y="2082800"/>
          <p14:tracePt t="33167" x="11479213" y="2090738"/>
          <p14:tracePt t="33175" x="11461750" y="2109788"/>
          <p14:tracePt t="33183" x="11442700" y="2127250"/>
          <p14:tracePt t="33191" x="11434763" y="2136775"/>
          <p14:tracePt t="33199" x="11425238" y="2136775"/>
          <p14:tracePt t="33207" x="11425238" y="2146300"/>
          <p14:tracePt t="33215" x="11406188" y="2155825"/>
          <p14:tracePt t="33223" x="11406188" y="2173288"/>
          <p14:tracePt t="33230" x="11398250" y="2182813"/>
          <p14:tracePt t="33239" x="11388725" y="2192338"/>
          <p14:tracePt t="33246" x="11379200" y="2200275"/>
          <p14:tracePt t="33257" x="11369675" y="2219325"/>
          <p14:tracePt t="33287" x="11360150" y="2228850"/>
          <p14:tracePt t="33295" x="11360150" y="2246313"/>
          <p14:tracePt t="33303" x="11352213" y="2255838"/>
          <p14:tracePt t="33311" x="11352213" y="2265363"/>
          <p14:tracePt t="33320" x="11352213" y="2282825"/>
          <p14:tracePt t="33335" x="11352213" y="2292350"/>
          <p14:tracePt t="33342" x="11352213" y="2301875"/>
          <p14:tracePt t="33351" x="11352213" y="2319338"/>
          <p14:tracePt t="33362" x="11360150" y="2338388"/>
          <p14:tracePt t="33367" x="11379200" y="2355850"/>
          <p14:tracePt t="33375" x="11379200" y="2374900"/>
          <p14:tracePt t="33383" x="11388725" y="2382838"/>
          <p14:tracePt t="33391" x="11388725" y="2392363"/>
          <p14:tracePt t="33399" x="11398250" y="2411413"/>
          <p14:tracePt t="33415" x="11406188" y="2428875"/>
          <p14:tracePt t="33430" x="11415713" y="2438400"/>
          <p14:tracePt t="33471" x="11425238" y="2438400"/>
          <p14:tracePt t="33479" x="11434763" y="2438400"/>
          <p14:tracePt t="33495" x="11452225" y="2438400"/>
          <p14:tracePt t="33503" x="11461750" y="2438400"/>
          <p14:tracePt t="33519" x="11471275" y="2438400"/>
          <p14:tracePt t="33528" x="11488738" y="2438400"/>
          <p14:tracePt t="33543" x="11507788" y="2438400"/>
          <p14:tracePt t="33559" x="11534775" y="2438400"/>
          <p14:tracePt t="33567" x="11544300" y="2438400"/>
          <p14:tracePt t="33575" x="11552238" y="2438400"/>
          <p14:tracePt t="33599" x="11571288" y="2428875"/>
          <p14:tracePt t="33631" x="11571288" y="2419350"/>
          <p14:tracePt t="33639" x="11571288" y="2411413"/>
          <p14:tracePt t="33647" x="11571288" y="2392363"/>
          <p14:tracePt t="33655" x="11571288" y="2374900"/>
          <p14:tracePt t="33663" x="11571288" y="2365375"/>
          <p14:tracePt t="33671" x="11571288" y="2355850"/>
          <p14:tracePt t="33679" x="11571288" y="2338388"/>
          <p14:tracePt t="33687" x="11571288" y="2328863"/>
          <p14:tracePt t="33695" x="11571288" y="2309813"/>
          <p14:tracePt t="33703" x="11571288" y="2301875"/>
          <p14:tracePt t="33711" x="11571288" y="2282825"/>
          <p14:tracePt t="33719" x="11571288" y="2265363"/>
          <p14:tracePt t="33911" x="0" y="0"/>
        </p14:tracePtLst>
        <p14:tracePtLst>
          <p14:tracePt t="36193" x="5341938" y="2090738"/>
          <p14:tracePt t="36198" x="5341938" y="2100263"/>
          <p14:tracePt t="36215" x="5334000" y="2100263"/>
          <p14:tracePt t="36223" x="5305425" y="2100263"/>
          <p14:tracePt t="36231" x="5287963" y="2100263"/>
          <p14:tracePt t="36239" x="5260975" y="2109788"/>
          <p14:tracePt t="36247" x="5214938" y="2109788"/>
          <p14:tracePt t="36256" x="5187950" y="2109788"/>
          <p14:tracePt t="36262" x="5159375" y="2119313"/>
          <p14:tracePt t="36271" x="5114925" y="2119313"/>
          <p14:tracePt t="36279" x="5086350" y="2119313"/>
          <p14:tracePt t="36287" x="5059363" y="2119313"/>
          <p14:tracePt t="36295" x="5041900" y="2119313"/>
          <p14:tracePt t="36303" x="4995863" y="2119313"/>
          <p14:tracePt t="36310" x="4968875" y="2119313"/>
          <p14:tracePt t="36319" x="4949825" y="2119313"/>
          <p14:tracePt t="36327" x="4940300" y="2119313"/>
          <p14:tracePt t="36335" x="4913313" y="2119313"/>
          <p14:tracePt t="36359" x="4903788" y="2119313"/>
          <p14:tracePt t="36361" x="0" y="0"/>
        </p14:tracePtLst>
        <p14:tracePtLst>
          <p14:tracePt t="36441" x="4886325" y="2119313"/>
          <p14:tracePt t="36527" x="4876800" y="2127250"/>
          <p14:tracePt t="36543" x="4886325" y="2136775"/>
          <p14:tracePt t="36551" x="4913313" y="2136775"/>
          <p14:tracePt t="36560" x="4922838" y="2146300"/>
          <p14:tracePt t="36570" x="4959350" y="2146300"/>
          <p14:tracePt t="36575" x="4995863" y="2155825"/>
          <p14:tracePt t="36583" x="5013325" y="2155825"/>
          <p14:tracePt t="36591" x="5059363" y="2155825"/>
          <p14:tracePt t="36599" x="5095875" y="2155825"/>
          <p14:tracePt t="36607" x="5122863" y="2155825"/>
          <p14:tracePt t="36615" x="5168900" y="2155825"/>
          <p14:tracePt t="36622" x="5224463" y="2155825"/>
          <p14:tracePt t="36631" x="5260975" y="2155825"/>
          <p14:tracePt t="36638" x="5287963" y="2155825"/>
          <p14:tracePt t="36647" x="5324475" y="2155825"/>
          <p14:tracePt t="36655" x="5351463" y="2155825"/>
          <p14:tracePt t="36663" x="5378450" y="2155825"/>
          <p14:tracePt t="36674" x="5407025" y="2155825"/>
          <p14:tracePt t="36679" x="5424488" y="2155825"/>
          <p14:tracePt t="36687" x="5470525" y="2155825"/>
          <p14:tracePt t="36695" x="5497513" y="2155825"/>
          <p14:tracePt t="36703" x="5524500" y="2155825"/>
          <p14:tracePt t="36711" x="5553075" y="2155825"/>
          <p14:tracePt t="36719" x="5580063" y="2155825"/>
          <p14:tracePt t="36726" x="5616575" y="2155825"/>
          <p14:tracePt t="36735" x="5643563" y="2155825"/>
          <p14:tracePt t="36743" x="5670550" y="2155825"/>
          <p14:tracePt t="36751" x="5708650" y="2155825"/>
          <p14:tracePt t="36758" x="5753100" y="2155825"/>
          <p14:tracePt t="36766" x="5789613" y="2155825"/>
          <p14:tracePt t="36775" x="5845175" y="2155825"/>
          <p14:tracePt t="36782" x="5881688" y="2155825"/>
          <p14:tracePt t="36791" x="5918200" y="2155825"/>
          <p14:tracePt t="36799" x="5964238" y="2155825"/>
          <p14:tracePt t="36807" x="6000750" y="2155825"/>
          <p14:tracePt t="36815" x="6027738" y="2155825"/>
          <p14:tracePt t="36823" x="6073775" y="2155825"/>
          <p14:tracePt t="36830" x="6110288" y="2155825"/>
          <p14:tracePt t="36839" x="6154738" y="2155825"/>
          <p14:tracePt t="36846" x="6183313" y="2155825"/>
          <p14:tracePt t="36855" x="6237288" y="2155825"/>
          <p14:tracePt t="36863" x="6292850" y="2155825"/>
          <p14:tracePt t="36871" x="6337300" y="2155825"/>
          <p14:tracePt t="36884" x="6402388" y="2155825"/>
          <p14:tracePt t="36888" x="6446838" y="2155825"/>
          <p14:tracePt t="36895" x="6502400" y="2155825"/>
          <p14:tracePt t="36903" x="6557963" y="2155825"/>
          <p14:tracePt t="36911" x="6594475" y="2155825"/>
          <p14:tracePt t="36919" x="6611938" y="2155825"/>
          <p14:tracePt t="36927" x="6667500" y="2155825"/>
          <p14:tracePt t="36935" x="6711950" y="2155825"/>
          <p14:tracePt t="36945" x="6748463" y="2155825"/>
          <p14:tracePt t="36951" x="6804025" y="2155825"/>
          <p14:tracePt t="36959" x="6858000" y="2155825"/>
          <p14:tracePt t="36967" x="6940550" y="2155825"/>
          <p14:tracePt t="36975" x="7004050" y="2127250"/>
          <p14:tracePt t="36983" x="7077075" y="2127250"/>
          <p14:tracePt t="36991" x="7169150" y="2119313"/>
          <p14:tracePt t="36999" x="7223125" y="2119313"/>
          <p14:tracePt t="37007" x="7296150" y="2119313"/>
          <p14:tracePt t="37015" x="7378700" y="2119313"/>
          <p14:tracePt t="37023" x="7434263" y="2119313"/>
          <p14:tracePt t="37031" x="7488238" y="2119313"/>
          <p14:tracePt t="37039" x="7543800" y="2119313"/>
          <p14:tracePt t="37049" x="7616825" y="2119313"/>
          <p14:tracePt t="37055" x="7670800" y="2119313"/>
          <p14:tracePt t="37063" x="7735888" y="2119313"/>
          <p14:tracePt t="37071" x="7789863" y="2119313"/>
          <p14:tracePt t="37079" x="7826375" y="2119313"/>
          <p14:tracePt t="37087" x="7872413" y="2119313"/>
          <p14:tracePt t="37095" x="7926388" y="2100263"/>
          <p14:tracePt t="37103" x="7962900" y="2100263"/>
          <p14:tracePt t="37111" x="8008938" y="2100263"/>
          <p14:tracePt t="37119" x="8054975" y="2090738"/>
          <p14:tracePt t="37127" x="8091488" y="2090738"/>
          <p14:tracePt t="37134" x="8147050" y="2073275"/>
          <p14:tracePt t="37143" x="8210550" y="2073275"/>
          <p14:tracePt t="37153" x="8264525" y="2073275"/>
          <p14:tracePt t="37159" x="8320088" y="2073275"/>
          <p14:tracePt t="37167" x="8393113" y="2073275"/>
          <p14:tracePt t="37175" x="8466138" y="2073275"/>
          <p14:tracePt t="37183" x="8539163" y="2073275"/>
          <p14:tracePt t="37191" x="8593138" y="2073275"/>
          <p14:tracePt t="37198" x="8675688" y="2073275"/>
          <p14:tracePt t="37207" x="8767763" y="2073275"/>
          <p14:tracePt t="37216" x="8858250" y="2073275"/>
          <p14:tracePt t="37223" x="8950325" y="2073275"/>
          <p14:tracePt t="37231" x="9023350" y="2073275"/>
          <p14:tracePt t="37239" x="9132888" y="2073275"/>
          <p14:tracePt t="37247" x="9223375" y="2073275"/>
          <p14:tracePt t="37257" x="9315450" y="2073275"/>
          <p14:tracePt t="37263" x="9405938" y="2073275"/>
          <p14:tracePt t="37271" x="9515475" y="2073275"/>
          <p14:tracePt t="37279" x="9607550" y="2073275"/>
          <p14:tracePt t="37287" x="9717088" y="2073275"/>
          <p14:tracePt t="37295" x="9799638" y="2073275"/>
          <p14:tracePt t="37303" x="9926638" y="2073275"/>
          <p14:tracePt t="37311" x="10018713" y="2073275"/>
          <p14:tracePt t="37320" x="10128250" y="2073275"/>
          <p14:tracePt t="37327" x="10218738" y="2073275"/>
          <p14:tracePt t="37335" x="10328275" y="2073275"/>
          <p14:tracePt t="37343" x="10401300" y="2073275"/>
          <p14:tracePt t="37351" x="10474325" y="2073275"/>
          <p14:tracePt t="37361" x="10547350" y="2073275"/>
          <p14:tracePt t="37367" x="10621963" y="2073275"/>
          <p14:tracePt t="37375" x="10702925" y="2073275"/>
          <p14:tracePt t="37384" x="10795000" y="2073275"/>
          <p14:tracePt t="37391" x="10868025" y="2073275"/>
          <p14:tracePt t="37399" x="10977563" y="2073275"/>
          <p14:tracePt t="37407" x="11050588" y="2073275"/>
          <p14:tracePt t="37415" x="11123613" y="2073275"/>
          <p14:tracePt t="37424" x="11214100" y="2073275"/>
          <p14:tracePt t="37431" x="11269663" y="2073275"/>
          <p14:tracePt t="37439" x="11306175" y="2073275"/>
          <p14:tracePt t="37447" x="11333163" y="2073275"/>
          <p14:tracePt t="37455" x="11360150" y="2063750"/>
          <p14:tracePt t="37465" x="11369675" y="2063750"/>
          <p14:tracePt t="37471" x="11379200" y="2063750"/>
          <p14:tracePt t="37487" x="11388725" y="2063750"/>
          <p14:tracePt t="37783" x="11388725" y="2054225"/>
          <p14:tracePt t="37791" x="0" y="0"/>
        </p14:tracePtLst>
        <p14:tracePtLst>
          <p14:tracePt t="38721" x="1014413" y="2867025"/>
          <p14:tracePt t="38911" x="1022350" y="2867025"/>
          <p14:tracePt t="38919" x="1031875" y="2867025"/>
          <p14:tracePt t="38935" x="1041400" y="2867025"/>
          <p14:tracePt t="38959" x="1050925" y="2867025"/>
          <p14:tracePt t="38983" x="1068388" y="2867025"/>
          <p14:tracePt t="38991" x="1077913" y="2867025"/>
          <p14:tracePt t="38999" x="1087438" y="2867025"/>
          <p14:tracePt t="39007" x="1095375" y="2867025"/>
          <p14:tracePt t="39015" x="1123950" y="2867025"/>
          <p14:tracePt t="39022" x="1131888" y="2867025"/>
          <p14:tracePt t="39039" x="1150938" y="2867025"/>
          <p14:tracePt t="39048" x="1168400" y="2867025"/>
          <p14:tracePt t="39063" x="1177925" y="2867025"/>
          <p14:tracePt t="39071" x="1196975" y="2867025"/>
          <p14:tracePt t="39079" x="1204913" y="2867025"/>
          <p14:tracePt t="39094" x="1214438" y="2867025"/>
          <p14:tracePt t="39111" x="1233488" y="2867025"/>
          <p14:tracePt t="39119" x="1241425" y="2867025"/>
          <p14:tracePt t="39127" x="1250950" y="2867025"/>
          <p14:tracePt t="39135" x="1260475" y="2867025"/>
          <p14:tracePt t="39143" x="1277938" y="2867025"/>
          <p14:tracePt t="39152" x="1287463" y="2867025"/>
          <p14:tracePt t="39158" x="1296988" y="2867025"/>
          <p14:tracePt t="39166" x="1314450" y="2867025"/>
          <p14:tracePt t="39183" x="1323975" y="2867025"/>
          <p14:tracePt t="39199" x="1333500" y="2867025"/>
          <p14:tracePt t="39207" x="1343025" y="2867025"/>
          <p14:tracePt t="39224" x="1370013" y="2867025"/>
          <p14:tracePt t="39247" x="1397000" y="2867025"/>
          <p14:tracePt t="39258" x="1406525" y="2867025"/>
          <p14:tracePt t="39263" x="1423988" y="2867025"/>
          <p14:tracePt t="39271" x="1452563" y="2867025"/>
          <p14:tracePt t="39279" x="1470025" y="2867025"/>
          <p14:tracePt t="39287" x="1497013" y="2867025"/>
          <p14:tracePt t="39295" x="1516063" y="2867025"/>
          <p14:tracePt t="39303" x="1533525" y="2867025"/>
          <p14:tracePt t="39311" x="1543050" y="2867025"/>
          <p14:tracePt t="39320" x="1562100" y="2867025"/>
          <p14:tracePt t="39327" x="1579563" y="2867025"/>
          <p14:tracePt t="39335" x="1598613" y="2867025"/>
          <p14:tracePt t="39343" x="1606550" y="2867025"/>
          <p14:tracePt t="39351" x="1625600" y="2867025"/>
          <p14:tracePt t="39361" x="1644650" y="2867025"/>
          <p14:tracePt t="39367" x="1681163" y="2867025"/>
          <p14:tracePt t="39375" x="1689100" y="2867025"/>
          <p14:tracePt t="39383" x="1725613" y="2867025"/>
          <p14:tracePt t="39391" x="1744663" y="2867025"/>
          <p14:tracePt t="39399" x="1771650" y="2867025"/>
          <p14:tracePt t="39407" x="1790700" y="2876550"/>
          <p14:tracePt t="39415" x="1808163" y="2876550"/>
          <p14:tracePt t="39424" x="1817688" y="2876550"/>
          <p14:tracePt t="39431" x="1827213" y="2876550"/>
          <p14:tracePt t="39439" x="1863725" y="2876550"/>
          <p14:tracePt t="39455" x="1890713" y="2876550"/>
          <p14:tracePt t="39465" x="1908175" y="2876550"/>
          <p14:tracePt t="39471" x="1936750" y="2876550"/>
          <p14:tracePt t="39479" x="1954213" y="2876550"/>
          <p14:tracePt t="39487" x="1990725" y="2876550"/>
          <p14:tracePt t="39495" x="2009775" y="2876550"/>
          <p14:tracePt t="39511" x="2036763" y="2876550"/>
          <p14:tracePt t="39519" x="2046288" y="2876550"/>
          <p14:tracePt t="39528" x="2073275" y="2876550"/>
          <p14:tracePt t="39535" x="2090738" y="2876550"/>
          <p14:tracePt t="39543" x="2119313" y="2894013"/>
          <p14:tracePt t="39551" x="2146300" y="2894013"/>
          <p14:tracePt t="39559" x="2182813" y="2913063"/>
          <p14:tracePt t="39569" x="2200275" y="2913063"/>
          <p14:tracePt t="39575" x="2236788" y="2913063"/>
          <p14:tracePt t="39583" x="2265363" y="2913063"/>
          <p14:tracePt t="39591" x="2282825" y="2922588"/>
          <p14:tracePt t="39599" x="2319338" y="2922588"/>
          <p14:tracePt t="39607" x="2346325" y="2922588"/>
          <p14:tracePt t="39615" x="2374900" y="2922588"/>
          <p14:tracePt t="39622" x="2419350" y="2930525"/>
          <p14:tracePt t="39631" x="2438400" y="2930525"/>
          <p14:tracePt t="39639" x="2465388" y="2930525"/>
          <p14:tracePt t="39647" x="2484438" y="2930525"/>
          <p14:tracePt t="39655" x="2511425" y="2930525"/>
          <p14:tracePt t="39663" x="2530475" y="2930525"/>
          <p14:tracePt t="39673" x="2538413" y="2930525"/>
          <p14:tracePt t="39679" x="2547938" y="2930525"/>
          <p14:tracePt t="39687" x="2574925" y="2940050"/>
          <p14:tracePt t="39702" x="2603500" y="2940050"/>
          <p14:tracePt t="39711" x="2620963" y="2959100"/>
          <p14:tracePt t="39718" x="2657475" y="2959100"/>
          <p14:tracePt t="39727" x="2693988" y="2959100"/>
          <p14:tracePt t="39735" x="2713038" y="2959100"/>
          <p14:tracePt t="39743" x="2740025" y="2959100"/>
          <p14:tracePt t="39750" x="2757488" y="2959100"/>
          <p14:tracePt t="39759" x="2767013" y="2959100"/>
          <p14:tracePt t="39767" x="2786063" y="2959100"/>
          <p14:tracePt t="39778" x="2803525" y="2959100"/>
          <p14:tracePt t="39784" x="2813050" y="2968625"/>
          <p14:tracePt t="39807" x="2822575" y="2968625"/>
          <p14:tracePt t="39831" x="2830513" y="2968625"/>
          <p14:tracePt t="39847" x="2840038" y="2968625"/>
          <p14:tracePt t="40215" x="0" y="0"/>
        </p14:tracePtLst>
        <p14:tracePtLst>
          <p14:tracePt t="55425" x="2319338" y="5314950"/>
          <p14:tracePt t="55543" x="2309813" y="5305425"/>
          <p14:tracePt t="55583" x="2301875" y="5305425"/>
          <p14:tracePt t="55743" x="2338388" y="5305425"/>
          <p14:tracePt t="55750" x="2374900" y="5305425"/>
          <p14:tracePt t="55759" x="2411413" y="5305425"/>
          <p14:tracePt t="55767" x="2447925" y="5305425"/>
          <p14:tracePt t="55775" x="2501900" y="5305425"/>
          <p14:tracePt t="55782" x="2557463" y="5305425"/>
          <p14:tracePt t="55791" x="2620963" y="5305425"/>
          <p14:tracePt t="55799" x="2676525" y="5305425"/>
          <p14:tracePt t="55807" x="2749550" y="5305425"/>
          <p14:tracePt t="55817" x="2830513" y="5332413"/>
          <p14:tracePt t="55822" x="2867025" y="5332413"/>
          <p14:tracePt t="55831" x="2922588" y="5332413"/>
          <p14:tracePt t="55838" x="2959100" y="5341938"/>
          <p14:tracePt t="55846" x="2986088" y="5341938"/>
          <p14:tracePt t="55855" x="3005138" y="5341938"/>
          <p14:tracePt t="55862" x="3013075" y="5341938"/>
          <p14:tracePt t="55951" x="3032125" y="5341938"/>
          <p14:tracePt t="55959" x="3049588" y="5351463"/>
          <p14:tracePt t="55966" x="3078163" y="5351463"/>
          <p14:tracePt t="55975" x="3114675" y="5351463"/>
          <p14:tracePt t="55984" x="3141663" y="5351463"/>
          <p14:tracePt t="55990" x="3195638" y="5351463"/>
          <p14:tracePt t="55999" x="3251200" y="5351463"/>
          <p14:tracePt t="56006" x="3270250" y="5360988"/>
          <p14:tracePt t="56014" x="3324225" y="5387975"/>
          <p14:tracePt t="56025" x="3360738" y="5387975"/>
          <p14:tracePt t="56030" x="3433763" y="5405438"/>
          <p14:tracePt t="56038" x="3470275" y="5405438"/>
          <p14:tracePt t="56047" x="3525838" y="5405438"/>
          <p14:tracePt t="56055" x="3589338" y="5424488"/>
          <p14:tracePt t="56063" x="3625850" y="5424488"/>
          <p14:tracePt t="56071" x="3652838" y="5441950"/>
          <p14:tracePt t="56079" x="3689350" y="5441950"/>
          <p14:tracePt t="56351" x="3679825" y="5441950"/>
          <p14:tracePt t="56359" x="3652838" y="5424488"/>
          <p14:tracePt t="56367" x="3635375" y="5397500"/>
          <p14:tracePt t="56375" x="3625850" y="5360988"/>
          <p14:tracePt t="56382" x="3589338" y="5324475"/>
          <p14:tracePt t="56391" x="3562350" y="5278438"/>
          <p14:tracePt t="56400" x="3525838" y="5214938"/>
          <p14:tracePt t="56406" x="3516313" y="5195888"/>
          <p14:tracePt t="56414" x="3497263" y="5168900"/>
          <p14:tracePt t="56422" x="3479800" y="5141913"/>
          <p14:tracePt t="56430" x="3460750" y="5122863"/>
          <p14:tracePt t="56439" x="3433763" y="5105400"/>
          <p14:tracePt t="56447" x="3416300" y="5086350"/>
          <p14:tracePt t="56454" x="3416300" y="5076825"/>
          <p14:tracePt t="56463" x="3397250" y="5059363"/>
          <p14:tracePt t="56471" x="3387725" y="5049838"/>
          <p14:tracePt t="56503" x="3387725" y="5040313"/>
          <p14:tracePt t="56518" x="3379788" y="5032375"/>
          <p14:tracePt t="56655" x="3416300" y="5040313"/>
          <p14:tracePt t="56663" x="3443288" y="5068888"/>
          <p14:tracePt t="56671" x="3479800" y="5095875"/>
          <p14:tracePt t="56679" x="3525838" y="5132388"/>
          <p14:tracePt t="56687" x="3552825" y="5159375"/>
          <p14:tracePt t="56694" x="3616325" y="5205413"/>
          <p14:tracePt t="56703" x="3652838" y="5232400"/>
          <p14:tracePt t="56713" x="3698875" y="5259388"/>
          <p14:tracePt t="56719" x="3725863" y="5287963"/>
          <p14:tracePt t="56726" x="3781425" y="5324475"/>
          <p14:tracePt t="56734" x="3844925" y="5360988"/>
          <p14:tracePt t="56743" x="3871913" y="5397500"/>
          <p14:tracePt t="56751" x="3917950" y="5434013"/>
          <p14:tracePt t="56759" x="3935413" y="5451475"/>
          <p14:tracePt t="56767" x="3954463" y="5470525"/>
          <p14:tracePt t="56775" x="3981450" y="5487988"/>
          <p14:tracePt t="56863" x="3981450" y="5497513"/>
          <p14:tracePt t="56951" x="3981450" y="5470525"/>
          <p14:tracePt t="56958" x="3927475" y="5397500"/>
          <p14:tracePt t="56966" x="3871913" y="5314950"/>
          <p14:tracePt t="56975" x="3808413" y="5232400"/>
          <p14:tracePt t="56983" x="3698875" y="5113338"/>
          <p14:tracePt t="56990" x="3625850" y="5022850"/>
          <p14:tracePt t="56999" x="3579813" y="4976813"/>
          <p14:tracePt t="57007" x="3516313" y="4922838"/>
          <p14:tracePt t="57015" x="3470275" y="4884738"/>
          <p14:tracePt t="57026" x="3433763" y="4867275"/>
          <p14:tracePt t="57031" x="3387725" y="4830763"/>
          <p14:tracePt t="57039" x="3360738" y="4811713"/>
          <p14:tracePt t="57046" x="3333750" y="4803775"/>
          <p14:tracePt t="57055" x="3324225" y="4803775"/>
          <p14:tracePt t="57063" x="3306763" y="4784725"/>
          <p14:tracePt t="57223" x="3324225" y="4784725"/>
          <p14:tracePt t="57231" x="3343275" y="4821238"/>
          <p14:tracePt t="57239" x="3379788" y="4848225"/>
          <p14:tracePt t="57247" x="3397250" y="4894263"/>
          <p14:tracePt t="57255" x="3452813" y="4940300"/>
          <p14:tracePt t="57263" x="3506788" y="5022850"/>
          <p14:tracePt t="57271" x="3543300" y="5076825"/>
          <p14:tracePt t="57278" x="3579813" y="5122863"/>
          <p14:tracePt t="57286" x="3643313" y="5178425"/>
          <p14:tracePt t="57296" x="3708400" y="5214938"/>
          <p14:tracePt t="57302" x="3752850" y="5259388"/>
          <p14:tracePt t="57311" x="3789363" y="5295900"/>
          <p14:tracePt t="57319" x="3835400" y="5332413"/>
          <p14:tracePt t="57326" x="3862388" y="5351463"/>
          <p14:tracePt t="57334" x="3881438" y="5368925"/>
          <p14:tracePt t="57343" x="3908425" y="5387975"/>
          <p14:tracePt t="57351" x="3927475" y="5414963"/>
          <p14:tracePt t="57359" x="3935413" y="5424488"/>
          <p14:tracePt t="57367" x="3954463" y="5441950"/>
          <p14:tracePt t="57374" x="3963988" y="5461000"/>
          <p14:tracePt t="57383" x="3963988" y="5470525"/>
          <p14:tracePt t="57631" x="3971925" y="5470525"/>
          <p14:tracePt t="57648" x="0" y="0"/>
        </p14:tracePtLst>
        <p14:tracePtLst>
          <p14:tracePt t="59458" x="10831513" y="5068888"/>
          <p14:tracePt t="59615" x="10831513" y="5059363"/>
          <p14:tracePt t="59623" x="10831513" y="5049838"/>
          <p14:tracePt t="59638" x="10831513" y="5040313"/>
          <p14:tracePt t="59646" x="10831513" y="5022850"/>
          <p14:tracePt t="59654" x="10831513" y="5013325"/>
          <p14:tracePt t="59663" x="10831513" y="5003800"/>
          <p14:tracePt t="59671" x="10831513" y="4986338"/>
          <p14:tracePt t="59678" x="10831513" y="4976813"/>
          <p14:tracePt t="59687" x="10831513" y="4940300"/>
          <p14:tracePt t="59694" x="10831513" y="4930775"/>
          <p14:tracePt t="59703" x="10831513" y="4894263"/>
          <p14:tracePt t="59712" x="10831513" y="4848225"/>
          <p14:tracePt t="59719" x="10831513" y="4830763"/>
          <p14:tracePt t="59727" x="10831513" y="4803775"/>
          <p14:tracePt t="59734" x="10831513" y="4784725"/>
          <p14:tracePt t="59743" x="10831513" y="4757738"/>
          <p14:tracePt t="59751" x="10831513" y="4738688"/>
          <p14:tracePt t="59759" x="10831513" y="4702175"/>
          <p14:tracePt t="59767" x="10831513" y="4694238"/>
          <p14:tracePt t="59776" x="10831513" y="4684713"/>
          <p14:tracePt t="59799" x="10831513" y="4675188"/>
          <p14:tracePt t="59807" x="10831513" y="4665663"/>
          <p14:tracePt t="59817" x="10821988" y="4648200"/>
          <p14:tracePt t="59839" x="10812463" y="4648200"/>
          <p14:tracePt t="59895" x="10804525" y="4629150"/>
          <p14:tracePt t="59927" x="10785475" y="4611688"/>
          <p14:tracePt t="59951" x="10775950" y="4611688"/>
          <p14:tracePt t="59975" x="10768013" y="4602163"/>
          <p14:tracePt t="59991" x="10758488" y="4602163"/>
          <p14:tracePt t="60007" x="10739438" y="4602163"/>
          <p14:tracePt t="60015" x="10702925" y="4602163"/>
          <p14:tracePt t="60031" x="10675938" y="4611688"/>
          <p14:tracePt t="60039" x="10658475" y="4621213"/>
          <p14:tracePt t="60047" x="10621963" y="4629150"/>
          <p14:tracePt t="60055" x="10602913" y="4629150"/>
          <p14:tracePt t="60063" x="10585450" y="4638675"/>
          <p14:tracePt t="60071" x="10556875" y="4657725"/>
          <p14:tracePt t="60079" x="10547350" y="4665663"/>
          <p14:tracePt t="60088" x="10539413" y="4665663"/>
          <p14:tracePt t="60095" x="10520363" y="4675188"/>
          <p14:tracePt t="60111" x="10510838" y="4684713"/>
          <p14:tracePt t="60129" x="10493375" y="4702175"/>
          <p14:tracePt t="60135" x="10474325" y="4711700"/>
          <p14:tracePt t="60143" x="10466388" y="4721225"/>
          <p14:tracePt t="60159" x="10456863" y="4738688"/>
          <p14:tracePt t="60167" x="10420350" y="4767263"/>
          <p14:tracePt t="60175" x="10410825" y="4794250"/>
          <p14:tracePt t="60183" x="10410825" y="4803775"/>
          <p14:tracePt t="60192" x="10401300" y="4830763"/>
          <p14:tracePt t="60199" x="10401300" y="4848225"/>
          <p14:tracePt t="60207" x="10374313" y="4903788"/>
          <p14:tracePt t="60216" x="10374313" y="4913313"/>
          <p14:tracePt t="60223" x="10374313" y="4940300"/>
          <p14:tracePt t="60234" x="10356850" y="4959350"/>
          <p14:tracePt t="60239" x="10347325" y="4986338"/>
          <p14:tracePt t="60247" x="10347325" y="5013325"/>
          <p14:tracePt t="60255" x="10347325" y="5049838"/>
          <p14:tracePt t="60263" x="10347325" y="5076825"/>
          <p14:tracePt t="60271" x="10347325" y="5095875"/>
          <p14:tracePt t="60280" x="10347325" y="5132388"/>
          <p14:tracePt t="60287" x="10347325" y="5178425"/>
          <p14:tracePt t="60296" x="10347325" y="5195888"/>
          <p14:tracePt t="60303" x="10347325" y="5232400"/>
          <p14:tracePt t="60311" x="10347325" y="5278438"/>
          <p14:tracePt t="60319" x="10347325" y="5305425"/>
          <p14:tracePt t="60327" x="10374313" y="5351463"/>
          <p14:tracePt t="60335" x="10383838" y="5368925"/>
          <p14:tracePt t="60343" x="10393363" y="5397500"/>
          <p14:tracePt t="60359" x="10410825" y="5414963"/>
          <p14:tracePt t="60367" x="10420350" y="5434013"/>
          <p14:tracePt t="60383" x="10429875" y="5441950"/>
          <p14:tracePt t="60391" x="10437813" y="5451475"/>
          <p14:tracePt t="60400" x="10466388" y="5478463"/>
          <p14:tracePt t="60407" x="10474325" y="5487988"/>
          <p14:tracePt t="60415" x="10502900" y="5507038"/>
          <p14:tracePt t="60423" x="10539413" y="5524500"/>
          <p14:tracePt t="60431" x="10575925" y="5561013"/>
          <p14:tracePt t="60439" x="10621963" y="5580063"/>
          <p14:tracePt t="60447" x="10658475" y="5580063"/>
          <p14:tracePt t="60455" x="10702925" y="5580063"/>
          <p14:tracePt t="60462" x="10731500" y="5597525"/>
          <p14:tracePt t="60470" x="10775950" y="5597525"/>
          <p14:tracePt t="60479" x="10804525" y="5597525"/>
          <p14:tracePt t="60486" x="10831513" y="5597525"/>
          <p14:tracePt t="60495" x="10858500" y="5597525"/>
          <p14:tracePt t="60504" x="10877550" y="5597525"/>
          <p14:tracePt t="60510" x="10895013" y="5597525"/>
          <p14:tracePt t="60519" x="10904538" y="5597525"/>
          <p14:tracePt t="60599" x="0" y="0"/>
        </p14:tracePtLst>
        <p14:tracePtLst>
          <p14:tracePt t="64936" x="7050088" y="5332413"/>
          <p14:tracePt t="64983" x="7050088" y="5324475"/>
          <p14:tracePt t="65015" x="7040563" y="5314950"/>
          <p14:tracePt t="65022" x="7032625" y="5295900"/>
          <p14:tracePt t="65031" x="7032625" y="5287963"/>
          <p14:tracePt t="65038" x="7032625" y="5268913"/>
          <p14:tracePt t="65046" x="7013575" y="5251450"/>
          <p14:tracePt t="65054" x="7004050" y="5232400"/>
          <p14:tracePt t="65063" x="6977063" y="5186363"/>
          <p14:tracePt t="65070" x="6959600" y="5159375"/>
          <p14:tracePt t="65078" x="6923088" y="5113338"/>
          <p14:tracePt t="65086" x="6886575" y="5068888"/>
          <p14:tracePt t="65095" x="6840538" y="5003800"/>
          <p14:tracePt t="65103" x="6804025" y="4949825"/>
          <p14:tracePt t="65111" x="6757988" y="4922838"/>
          <p14:tracePt t="65119" x="6721475" y="4867275"/>
          <p14:tracePt t="65129" x="6657975" y="4830763"/>
          <p14:tracePt t="65135" x="6630988" y="4811713"/>
          <p14:tracePt t="65142" x="6575425" y="4784725"/>
          <p14:tracePt t="65150" x="6529388" y="4767263"/>
          <p14:tracePt t="65159" x="6492875" y="4757738"/>
          <p14:tracePt t="65167" x="6446838" y="4748213"/>
          <p14:tracePt t="65175" x="6402388" y="4730750"/>
          <p14:tracePt t="65183" x="6373813" y="4721225"/>
          <p14:tracePt t="65191" x="6329363" y="4711700"/>
          <p14:tracePt t="65198" x="6310313" y="4711700"/>
          <p14:tracePt t="65207" x="6292850" y="4702175"/>
          <p14:tracePt t="65215" x="6273800" y="4702175"/>
          <p14:tracePt t="65223" x="6237288" y="4702175"/>
          <p14:tracePt t="65233" x="6219825" y="4702175"/>
          <p14:tracePt t="65239" x="6183313" y="4702175"/>
          <p14:tracePt t="65247" x="6137275" y="4702175"/>
          <p14:tracePt t="65255" x="6110288" y="4702175"/>
          <p14:tracePt t="65263" x="6064250" y="4702175"/>
          <p14:tracePt t="65271" x="6027738" y="4702175"/>
          <p14:tracePt t="65279" x="5972175" y="4721225"/>
          <p14:tracePt t="65287" x="5964238" y="4721225"/>
          <p14:tracePt t="65296" x="5927725" y="4730750"/>
          <p14:tracePt t="65303" x="5862638" y="4748213"/>
          <p14:tracePt t="65311" x="5818188" y="4767263"/>
          <p14:tracePt t="65319" x="5799138" y="4784725"/>
          <p14:tracePt t="65327" x="5753100" y="4803775"/>
          <p14:tracePt t="65337" x="5726113" y="4821238"/>
          <p14:tracePt t="65343" x="5708650" y="4830763"/>
          <p14:tracePt t="65351" x="5699125" y="4840288"/>
          <p14:tracePt t="65358" x="5689600" y="4848225"/>
          <p14:tracePt t="65367" x="5670550" y="4857750"/>
          <p14:tracePt t="65383" x="5662613" y="4876800"/>
          <p14:tracePt t="65391" x="5662613" y="4884738"/>
          <p14:tracePt t="65400" x="5662613" y="4903788"/>
          <p14:tracePt t="65407" x="5662613" y="4922838"/>
          <p14:tracePt t="65415" x="5662613" y="4949825"/>
          <p14:tracePt t="65423" x="5662613" y="4967288"/>
          <p14:tracePt t="65431" x="5662613" y="5003800"/>
          <p14:tracePt t="65441" x="5662613" y="5049838"/>
          <p14:tracePt t="65447" x="5662613" y="5068888"/>
          <p14:tracePt t="65455" x="5680075" y="5095875"/>
          <p14:tracePt t="65463" x="5699125" y="5141913"/>
          <p14:tracePt t="65471" x="5745163" y="5186363"/>
          <p14:tracePt t="65480" x="5772150" y="5222875"/>
          <p14:tracePt t="65487" x="5799138" y="5251450"/>
          <p14:tracePt t="65495" x="5854700" y="5305425"/>
          <p14:tracePt t="65504" x="5935663" y="5360988"/>
          <p14:tracePt t="65511" x="5991225" y="5378450"/>
          <p14:tracePt t="65519" x="6064250" y="5434013"/>
          <p14:tracePt t="65527" x="6191250" y="5478463"/>
          <p14:tracePt t="65535" x="6264275" y="5487988"/>
          <p14:tracePt t="65546" x="6383338" y="5514975"/>
          <p14:tracePt t="65551" x="6475413" y="5543550"/>
          <p14:tracePt t="65559" x="6611938" y="5561013"/>
          <p14:tracePt t="65567" x="6721475" y="5570538"/>
          <p14:tracePt t="65574" x="6831013" y="5588000"/>
          <p14:tracePt t="65583" x="6959600" y="5588000"/>
          <p14:tracePt t="65591" x="7086600" y="5588000"/>
          <p14:tracePt t="65599" x="7178675" y="5588000"/>
          <p14:tracePt t="65608" x="7269163" y="5588000"/>
          <p14:tracePt t="65615" x="7324725" y="5588000"/>
          <p14:tracePt t="65623" x="7388225" y="5588000"/>
          <p14:tracePt t="65631" x="7415213" y="5570538"/>
          <p14:tracePt t="65639" x="7443788" y="5551488"/>
          <p14:tracePt t="65650" x="7470775" y="5534025"/>
          <p14:tracePt t="65655" x="7480300" y="5514975"/>
          <p14:tracePt t="65663" x="7497763" y="5497513"/>
          <p14:tracePt t="65671" x="7507288" y="5470525"/>
          <p14:tracePt t="65679" x="7507288" y="5461000"/>
          <p14:tracePt t="65687" x="7507288" y="5451475"/>
          <p14:tracePt t="65695" x="7507288" y="5424488"/>
          <p14:tracePt t="65703" x="7507288" y="5405438"/>
          <p14:tracePt t="65713" x="7507288" y="5378450"/>
          <p14:tracePt t="65719" x="7507288" y="5368925"/>
          <p14:tracePt t="65727" x="7507288" y="5341938"/>
          <p14:tracePt t="65735" x="7507288" y="5324475"/>
          <p14:tracePt t="65754" x="7507288" y="5305425"/>
          <p14:tracePt t="65759" x="7507288" y="5287963"/>
          <p14:tracePt t="65767" x="7507288" y="5278438"/>
          <p14:tracePt t="65775" x="7497763" y="5268913"/>
          <p14:tracePt t="65783" x="7497763" y="5259388"/>
          <p14:tracePt t="65791" x="7497763" y="5251450"/>
          <p14:tracePt t="65799" x="7488238" y="5251450"/>
          <p14:tracePt t="6581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6889-3CC1-406A-95E7-0C8FBBE7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364" y="2865121"/>
            <a:ext cx="8209179" cy="978729"/>
          </a:xfrm>
        </p:spPr>
        <p:txBody>
          <a:bodyPr/>
          <a:lstStyle/>
          <a:p>
            <a:pPr algn="ctr"/>
            <a:r>
              <a:rPr lang="en-US" dirty="0"/>
              <a:t>Automated Experiment: </a:t>
            </a:r>
            <a:br>
              <a:rPr lang="en-US" dirty="0"/>
            </a:br>
            <a:r>
              <a:rPr lang="en-US" dirty="0">
                <a:latin typeface="+mn-lt"/>
              </a:rPr>
              <a:t>… with John Snow priors…</a:t>
            </a:r>
          </a:p>
        </p:txBody>
      </p:sp>
    </p:spTree>
    <p:extLst>
      <p:ext uri="{BB962C8B-B14F-4D97-AF65-F5344CB8AC3E}">
        <p14:creationId xmlns:p14="http://schemas.microsoft.com/office/powerpoint/2010/main" val="11916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42"/>
    </mc:Choice>
    <mc:Fallback xmlns="">
      <p:transition spd="slow" advTm="227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059-ADD5-A059-81EE-51900841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0"/>
            <a:ext cx="11175998" cy="53949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we know if we do not know anything?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DF1C5A-CB37-67E1-105F-ACBD5AF05363}"/>
              </a:ext>
            </a:extLst>
          </p:cNvPr>
          <p:cNvCxnSpPr/>
          <p:nvPr/>
        </p:nvCxnSpPr>
        <p:spPr>
          <a:xfrm>
            <a:off x="2227152" y="5567881"/>
            <a:ext cx="738762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CD3735-49A6-B2F3-B65D-820EDCCB0C81}"/>
              </a:ext>
            </a:extLst>
          </p:cNvPr>
          <p:cNvCxnSpPr>
            <a:cxnSpLocks/>
          </p:cNvCxnSpPr>
          <p:nvPr/>
        </p:nvCxnSpPr>
        <p:spPr>
          <a:xfrm flipV="1">
            <a:off x="2379552" y="2475345"/>
            <a:ext cx="0" cy="324493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2CEBB64-9AF1-80DD-F3ED-871E4BBA1BD5}"/>
              </a:ext>
            </a:extLst>
          </p:cNvPr>
          <p:cNvSpPr/>
          <p:nvPr/>
        </p:nvSpPr>
        <p:spPr>
          <a:xfrm>
            <a:off x="2743200" y="438727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0A5FA9-70EA-1A51-1ECA-F29B6E19608C}"/>
              </a:ext>
            </a:extLst>
          </p:cNvPr>
          <p:cNvSpPr/>
          <p:nvPr/>
        </p:nvSpPr>
        <p:spPr>
          <a:xfrm>
            <a:off x="8926945" y="3126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696F08-08BA-9680-A3EB-65BC5DA151FD}"/>
              </a:ext>
            </a:extLst>
          </p:cNvPr>
          <p:cNvSpPr/>
          <p:nvPr/>
        </p:nvSpPr>
        <p:spPr>
          <a:xfrm>
            <a:off x="5676207" y="29436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0BED93-7A6E-21C4-67D7-89C23D545CA8}"/>
              </a:ext>
            </a:extLst>
          </p:cNvPr>
          <p:cNvCxnSpPr>
            <a:cxnSpLocks/>
          </p:cNvCxnSpPr>
          <p:nvPr/>
        </p:nvCxnSpPr>
        <p:spPr>
          <a:xfrm flipV="1">
            <a:off x="2743200" y="3189489"/>
            <a:ext cx="6276109" cy="118060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338C1B-03F0-0815-475B-3CD8F184F4C0}"/>
              </a:ext>
            </a:extLst>
          </p:cNvPr>
          <p:cNvSpPr/>
          <p:nvPr/>
        </p:nvSpPr>
        <p:spPr>
          <a:xfrm>
            <a:off x="2531954" y="3057238"/>
            <a:ext cx="6758638" cy="1558722"/>
          </a:xfrm>
          <a:custGeom>
            <a:avLst/>
            <a:gdLst>
              <a:gd name="connsiteX0" fmla="*/ 0 w 5883563"/>
              <a:gd name="connsiteY0" fmla="*/ 1398011 h 1398011"/>
              <a:gd name="connsiteX1" fmla="*/ 2650836 w 5883563"/>
              <a:gd name="connsiteY1" fmla="*/ 58739 h 1398011"/>
              <a:gd name="connsiteX2" fmla="*/ 5883563 w 5883563"/>
              <a:gd name="connsiteY2" fmla="*/ 243466 h 139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3563" h="1398011">
                <a:moveTo>
                  <a:pt x="0" y="1398011"/>
                </a:moveTo>
                <a:cubicBezTo>
                  <a:pt x="835121" y="824587"/>
                  <a:pt x="1670242" y="251163"/>
                  <a:pt x="2650836" y="58739"/>
                </a:cubicBezTo>
                <a:cubicBezTo>
                  <a:pt x="3631430" y="-133685"/>
                  <a:pt x="5347854" y="204981"/>
                  <a:pt x="5883563" y="24346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96544-E8DD-762D-1E6F-9BD15BD54877}"/>
              </a:ext>
            </a:extLst>
          </p:cNvPr>
          <p:cNvCxnSpPr>
            <a:cxnSpLocks/>
          </p:cNvCxnSpPr>
          <p:nvPr/>
        </p:nvCxnSpPr>
        <p:spPr>
          <a:xfrm flipV="1">
            <a:off x="2697018" y="2909251"/>
            <a:ext cx="6276109" cy="1180609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UTK_Theme1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K_Theme1" id="{378135AB-B346-44EA-9BF6-044F98AC7671}" vid="{DF6FB827-7F51-4358-89D2-04B620FFCD45}"/>
    </a:ext>
  </a:extLst>
</a:theme>
</file>

<file path=ppt/theme/theme2.xml><?xml version="1.0" encoding="utf-8"?>
<a:theme xmlns:a="http://schemas.openxmlformats.org/drawingml/2006/main" name="1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emens monthly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Brand1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UTK_Theme1</Template>
  <TotalTime>12679</TotalTime>
  <Words>821</Words>
  <Application>Microsoft Office PowerPoint</Application>
  <PresentationFormat>Widescreen</PresentationFormat>
  <Paragraphs>144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Georgia</vt:lpstr>
      <vt:lpstr>Open Sans</vt:lpstr>
      <vt:lpstr>Times New Roman</vt:lpstr>
      <vt:lpstr>Wingdings</vt:lpstr>
      <vt:lpstr>UTK_Theme1</vt:lpstr>
      <vt:lpstr>1_Office Theme</vt:lpstr>
      <vt:lpstr>1_Siemens monthly</vt:lpstr>
      <vt:lpstr>2_Office Theme</vt:lpstr>
      <vt:lpstr>2_Siemens monthly</vt:lpstr>
      <vt:lpstr>3_Office Theme</vt:lpstr>
      <vt:lpstr>Content: Meta Info</vt:lpstr>
      <vt:lpstr>Gaussian Processes and Bayesian Optimization for Automated Experiment</vt:lpstr>
      <vt:lpstr>PowerPoint Presentation</vt:lpstr>
      <vt:lpstr>Machine Learning for Automated Experiments</vt:lpstr>
      <vt:lpstr>Machine Learning for Automated Experiments</vt:lpstr>
      <vt:lpstr>Workflows in Scanning Probe Microscopy</vt:lpstr>
      <vt:lpstr>Single step workflow</vt:lpstr>
      <vt:lpstr>Combinatorial library</vt:lpstr>
      <vt:lpstr>Automated Experiment:  … with John Snow priors…</vt:lpstr>
      <vt:lpstr>What do we know if we do not know anything?</vt:lpstr>
      <vt:lpstr>What do we know if we do not know anything?</vt:lpstr>
      <vt:lpstr>Gaussian Process Regression</vt:lpstr>
      <vt:lpstr>Gaussian Process Regression</vt:lpstr>
      <vt:lpstr>Gaussian Process Regression</vt:lpstr>
      <vt:lpstr>What have we learned from Part 1:</vt:lpstr>
      <vt:lpstr>What will we learn in part 2:</vt:lpstr>
      <vt:lpstr>PowerPoint Presentation</vt:lpstr>
      <vt:lpstr>Bayesian Optimization</vt:lpstr>
      <vt:lpstr>Acquisition Functions</vt:lpstr>
      <vt:lpstr>PowerPoint Presentation</vt:lpstr>
      <vt:lpstr>The basics: Bayesian Optimization</vt:lpstr>
      <vt:lpstr>Bayesian Optimization for physical discovery</vt:lpstr>
    </vt:vector>
  </TitlesOfParts>
  <Company>University of Tennessee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ahmadi.mahshid@gmail.com</dc:creator>
  <cp:lastModifiedBy>Kalinin, Sergei</cp:lastModifiedBy>
  <cp:revision>134</cp:revision>
  <dcterms:created xsi:type="dcterms:W3CDTF">2018-08-24T20:48:18Z</dcterms:created>
  <dcterms:modified xsi:type="dcterms:W3CDTF">2023-07-05T19:47:04Z</dcterms:modified>
</cp:coreProperties>
</file>